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2"/>
  </p:notesMasterIdLst>
  <p:sldIdLst>
    <p:sldId id="256" r:id="rId2"/>
    <p:sldId id="258" r:id="rId3"/>
    <p:sldId id="259" r:id="rId4"/>
    <p:sldId id="260" r:id="rId5"/>
    <p:sldId id="261" r:id="rId6"/>
    <p:sldId id="262" r:id="rId7"/>
    <p:sldId id="278" r:id="rId8"/>
    <p:sldId id="263" r:id="rId9"/>
    <p:sldId id="267" r:id="rId10"/>
    <p:sldId id="265" r:id="rId11"/>
    <p:sldId id="264" r:id="rId12"/>
    <p:sldId id="268" r:id="rId13"/>
    <p:sldId id="266" r:id="rId14"/>
    <p:sldId id="269" r:id="rId15"/>
    <p:sldId id="271" r:id="rId16"/>
    <p:sldId id="270" r:id="rId17"/>
    <p:sldId id="277" r:id="rId18"/>
    <p:sldId id="272" r:id="rId19"/>
    <p:sldId id="274" r:id="rId20"/>
    <p:sldId id="273" r:id="rId21"/>
    <p:sldId id="275" r:id="rId22"/>
    <p:sldId id="279" r:id="rId23"/>
    <p:sldId id="280" r:id="rId24"/>
    <p:sldId id="276"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3A3A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8"/>
    <p:restoredTop sz="88558" autoAdjust="0"/>
  </p:normalViewPr>
  <p:slideViewPr>
    <p:cSldViewPr snapToGrid="0" snapToObjects="1">
      <p:cViewPr>
        <p:scale>
          <a:sx n="100" d="100"/>
          <a:sy n="100" d="100"/>
        </p:scale>
        <p:origin x="-954" y="-1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jpeg>
</file>

<file path=ppt/media/image15.jpg>
</file>

<file path=ppt/media/image2.png>
</file>

<file path=ppt/media/image3.png>
</file>

<file path=ppt/media/image4.png>
</file>

<file path=ppt/media/image5.jpeg>
</file>

<file path=ppt/media/image6.tiff>
</file>

<file path=ppt/media/image7.tiff>
</file>

<file path=ppt/media/image8.jpe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93EBAE-2337-CE4A-A94C-30DCB380E00B}" type="datetimeFigureOut">
              <a:rPr lang="en-US" smtClean="0"/>
              <a:t>10/4/2018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026346-57E3-CB41-A2F8-D563071FA6AE}" type="slidenum">
              <a:rPr lang="en-US" smtClean="0"/>
              <a:t>‹#›</a:t>
            </a:fld>
            <a:endParaRPr lang="en-US"/>
          </a:p>
        </p:txBody>
      </p:sp>
    </p:spTree>
    <p:extLst>
      <p:ext uri="{BB962C8B-B14F-4D97-AF65-F5344CB8AC3E}">
        <p14:creationId xmlns:p14="http://schemas.microsoft.com/office/powerpoint/2010/main" val="12189460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baseline="0" dirty="0" smtClean="0"/>
          </a:p>
        </p:txBody>
      </p:sp>
      <p:sp>
        <p:nvSpPr>
          <p:cNvPr id="4" name="Slide Number Placeholder 3"/>
          <p:cNvSpPr>
            <a:spLocks noGrp="1"/>
          </p:cNvSpPr>
          <p:nvPr>
            <p:ph type="sldNum" sz="quarter" idx="10"/>
          </p:nvPr>
        </p:nvSpPr>
        <p:spPr/>
        <p:txBody>
          <a:bodyPr/>
          <a:lstStyle/>
          <a:p>
            <a:fld id="{D9026346-57E3-CB41-A2F8-D563071FA6AE}" type="slidenum">
              <a:rPr lang="en-US" smtClean="0"/>
              <a:t>1</a:t>
            </a:fld>
            <a:endParaRPr lang="en-US"/>
          </a:p>
        </p:txBody>
      </p:sp>
    </p:spTree>
    <p:extLst>
      <p:ext uri="{BB962C8B-B14F-4D97-AF65-F5344CB8AC3E}">
        <p14:creationId xmlns:p14="http://schemas.microsoft.com/office/powerpoint/2010/main" val="13350875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Small</a:t>
            </a:r>
            <a:r>
              <a:rPr lang="en-US" baseline="0" dirty="0" smtClean="0"/>
              <a:t> project we are working on</a:t>
            </a:r>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14</a:t>
            </a:fld>
            <a:endParaRPr lang="en-US"/>
          </a:p>
        </p:txBody>
      </p:sp>
    </p:spTree>
    <p:extLst>
      <p:ext uri="{BB962C8B-B14F-4D97-AF65-F5344CB8AC3E}">
        <p14:creationId xmlns:p14="http://schemas.microsoft.com/office/powerpoint/2010/main" val="1616319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15</a:t>
            </a:fld>
            <a:endParaRPr lang="en-US"/>
          </a:p>
        </p:txBody>
      </p:sp>
    </p:spTree>
    <p:extLst>
      <p:ext uri="{BB962C8B-B14F-4D97-AF65-F5344CB8AC3E}">
        <p14:creationId xmlns:p14="http://schemas.microsoft.com/office/powerpoint/2010/main" val="1616319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16</a:t>
            </a:fld>
            <a:endParaRPr lang="en-US"/>
          </a:p>
        </p:txBody>
      </p:sp>
    </p:spTree>
    <p:extLst>
      <p:ext uri="{BB962C8B-B14F-4D97-AF65-F5344CB8AC3E}">
        <p14:creationId xmlns:p14="http://schemas.microsoft.com/office/powerpoint/2010/main" val="1616319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17</a:t>
            </a:fld>
            <a:endParaRPr lang="en-US"/>
          </a:p>
        </p:txBody>
      </p:sp>
    </p:spTree>
    <p:extLst>
      <p:ext uri="{BB962C8B-B14F-4D97-AF65-F5344CB8AC3E}">
        <p14:creationId xmlns:p14="http://schemas.microsoft.com/office/powerpoint/2010/main" val="1616319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18</a:t>
            </a:fld>
            <a:endParaRPr lang="en-US"/>
          </a:p>
        </p:txBody>
      </p:sp>
    </p:spTree>
    <p:extLst>
      <p:ext uri="{BB962C8B-B14F-4D97-AF65-F5344CB8AC3E}">
        <p14:creationId xmlns:p14="http://schemas.microsoft.com/office/powerpoint/2010/main" val="1616319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19</a:t>
            </a:fld>
            <a:endParaRPr lang="en-US"/>
          </a:p>
        </p:txBody>
      </p:sp>
    </p:spTree>
    <p:extLst>
      <p:ext uri="{BB962C8B-B14F-4D97-AF65-F5344CB8AC3E}">
        <p14:creationId xmlns:p14="http://schemas.microsoft.com/office/powerpoint/2010/main" val="1616319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20</a:t>
            </a:fld>
            <a:endParaRPr lang="en-US"/>
          </a:p>
        </p:txBody>
      </p:sp>
    </p:spTree>
    <p:extLst>
      <p:ext uri="{BB962C8B-B14F-4D97-AF65-F5344CB8AC3E}">
        <p14:creationId xmlns:p14="http://schemas.microsoft.com/office/powerpoint/2010/main" val="1616319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21</a:t>
            </a:fld>
            <a:endParaRPr lang="en-US"/>
          </a:p>
        </p:txBody>
      </p:sp>
    </p:spTree>
    <p:extLst>
      <p:ext uri="{BB962C8B-B14F-4D97-AF65-F5344CB8AC3E}">
        <p14:creationId xmlns:p14="http://schemas.microsoft.com/office/powerpoint/2010/main" val="1616319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22</a:t>
            </a:fld>
            <a:endParaRPr lang="en-US"/>
          </a:p>
        </p:txBody>
      </p:sp>
    </p:spTree>
    <p:extLst>
      <p:ext uri="{BB962C8B-B14F-4D97-AF65-F5344CB8AC3E}">
        <p14:creationId xmlns:p14="http://schemas.microsoft.com/office/powerpoint/2010/main" val="1616319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23</a:t>
            </a:fld>
            <a:endParaRPr lang="en-US"/>
          </a:p>
        </p:txBody>
      </p:sp>
    </p:spTree>
    <p:extLst>
      <p:ext uri="{BB962C8B-B14F-4D97-AF65-F5344CB8AC3E}">
        <p14:creationId xmlns:p14="http://schemas.microsoft.com/office/powerpoint/2010/main" val="1616319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2</a:t>
            </a:fld>
            <a:endParaRPr lang="en-US"/>
          </a:p>
        </p:txBody>
      </p:sp>
    </p:spTree>
    <p:extLst>
      <p:ext uri="{BB962C8B-B14F-4D97-AF65-F5344CB8AC3E}">
        <p14:creationId xmlns:p14="http://schemas.microsoft.com/office/powerpoint/2010/main" val="18710079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24</a:t>
            </a:fld>
            <a:endParaRPr lang="en-US"/>
          </a:p>
        </p:txBody>
      </p:sp>
    </p:spTree>
    <p:extLst>
      <p:ext uri="{BB962C8B-B14F-4D97-AF65-F5344CB8AC3E}">
        <p14:creationId xmlns:p14="http://schemas.microsoft.com/office/powerpoint/2010/main" val="1616319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baseline="0" dirty="0" smtClean="0"/>
          </a:p>
        </p:txBody>
      </p:sp>
      <p:sp>
        <p:nvSpPr>
          <p:cNvPr id="4" name="Slide Number Placeholder 3"/>
          <p:cNvSpPr>
            <a:spLocks noGrp="1"/>
          </p:cNvSpPr>
          <p:nvPr>
            <p:ph type="sldNum" sz="quarter" idx="10"/>
          </p:nvPr>
        </p:nvSpPr>
        <p:spPr/>
        <p:txBody>
          <a:bodyPr/>
          <a:lstStyle/>
          <a:p>
            <a:fld id="{D9026346-57E3-CB41-A2F8-D563071FA6AE}" type="slidenum">
              <a:rPr lang="en-US" smtClean="0"/>
              <a:t>25</a:t>
            </a:fld>
            <a:endParaRPr lang="en-US"/>
          </a:p>
        </p:txBody>
      </p:sp>
    </p:spTree>
    <p:extLst>
      <p:ext uri="{BB962C8B-B14F-4D97-AF65-F5344CB8AC3E}">
        <p14:creationId xmlns:p14="http://schemas.microsoft.com/office/powerpoint/2010/main" val="13350875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26</a:t>
            </a:fld>
            <a:endParaRPr lang="en-US"/>
          </a:p>
        </p:txBody>
      </p:sp>
    </p:spTree>
    <p:extLst>
      <p:ext uri="{BB962C8B-B14F-4D97-AF65-F5344CB8AC3E}">
        <p14:creationId xmlns:p14="http://schemas.microsoft.com/office/powerpoint/2010/main" val="1616319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27</a:t>
            </a:fld>
            <a:endParaRPr lang="en-US"/>
          </a:p>
        </p:txBody>
      </p:sp>
    </p:spTree>
    <p:extLst>
      <p:ext uri="{BB962C8B-B14F-4D97-AF65-F5344CB8AC3E}">
        <p14:creationId xmlns:p14="http://schemas.microsoft.com/office/powerpoint/2010/main" val="6205866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28</a:t>
            </a:fld>
            <a:endParaRPr lang="en-US"/>
          </a:p>
        </p:txBody>
      </p:sp>
    </p:spTree>
    <p:extLst>
      <p:ext uri="{BB962C8B-B14F-4D97-AF65-F5344CB8AC3E}">
        <p14:creationId xmlns:p14="http://schemas.microsoft.com/office/powerpoint/2010/main" val="81008809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29</a:t>
            </a:fld>
            <a:endParaRPr lang="en-US"/>
          </a:p>
        </p:txBody>
      </p:sp>
    </p:spTree>
    <p:extLst>
      <p:ext uri="{BB962C8B-B14F-4D97-AF65-F5344CB8AC3E}">
        <p14:creationId xmlns:p14="http://schemas.microsoft.com/office/powerpoint/2010/main" val="16647045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30</a:t>
            </a:fld>
            <a:endParaRPr lang="en-US"/>
          </a:p>
        </p:txBody>
      </p:sp>
    </p:spTree>
    <p:extLst>
      <p:ext uri="{BB962C8B-B14F-4D97-AF65-F5344CB8AC3E}">
        <p14:creationId xmlns:p14="http://schemas.microsoft.com/office/powerpoint/2010/main" val="17650794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31</a:t>
            </a:fld>
            <a:endParaRPr lang="en-US"/>
          </a:p>
        </p:txBody>
      </p:sp>
    </p:spTree>
    <p:extLst>
      <p:ext uri="{BB962C8B-B14F-4D97-AF65-F5344CB8AC3E}">
        <p14:creationId xmlns:p14="http://schemas.microsoft.com/office/powerpoint/2010/main" val="1819369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32</a:t>
            </a:fld>
            <a:endParaRPr lang="en-US"/>
          </a:p>
        </p:txBody>
      </p:sp>
    </p:spTree>
    <p:extLst>
      <p:ext uri="{BB962C8B-B14F-4D97-AF65-F5344CB8AC3E}">
        <p14:creationId xmlns:p14="http://schemas.microsoft.com/office/powerpoint/2010/main" val="118675990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33</a:t>
            </a:fld>
            <a:endParaRPr lang="en-US"/>
          </a:p>
        </p:txBody>
      </p:sp>
    </p:spTree>
    <p:extLst>
      <p:ext uri="{BB962C8B-B14F-4D97-AF65-F5344CB8AC3E}">
        <p14:creationId xmlns:p14="http://schemas.microsoft.com/office/powerpoint/2010/main" val="17237738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D9026346-57E3-CB41-A2F8-D563071FA6AE}" type="slidenum">
              <a:rPr lang="en-US" smtClean="0"/>
              <a:t>3</a:t>
            </a:fld>
            <a:endParaRPr lang="en-US"/>
          </a:p>
        </p:txBody>
      </p:sp>
    </p:spTree>
    <p:extLst>
      <p:ext uri="{BB962C8B-B14F-4D97-AF65-F5344CB8AC3E}">
        <p14:creationId xmlns:p14="http://schemas.microsoft.com/office/powerpoint/2010/main" val="197901410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34</a:t>
            </a:fld>
            <a:endParaRPr lang="en-US"/>
          </a:p>
        </p:txBody>
      </p:sp>
    </p:spTree>
    <p:extLst>
      <p:ext uri="{BB962C8B-B14F-4D97-AF65-F5344CB8AC3E}">
        <p14:creationId xmlns:p14="http://schemas.microsoft.com/office/powerpoint/2010/main" val="5334962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35</a:t>
            </a:fld>
            <a:endParaRPr lang="en-US"/>
          </a:p>
        </p:txBody>
      </p:sp>
    </p:spTree>
    <p:extLst>
      <p:ext uri="{BB962C8B-B14F-4D97-AF65-F5344CB8AC3E}">
        <p14:creationId xmlns:p14="http://schemas.microsoft.com/office/powerpoint/2010/main" val="44419466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36</a:t>
            </a:fld>
            <a:endParaRPr lang="en-US"/>
          </a:p>
        </p:txBody>
      </p:sp>
    </p:spTree>
    <p:extLst>
      <p:ext uri="{BB962C8B-B14F-4D97-AF65-F5344CB8AC3E}">
        <p14:creationId xmlns:p14="http://schemas.microsoft.com/office/powerpoint/2010/main" val="1549543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37</a:t>
            </a:fld>
            <a:endParaRPr lang="en-US"/>
          </a:p>
        </p:txBody>
      </p:sp>
    </p:spTree>
    <p:extLst>
      <p:ext uri="{BB962C8B-B14F-4D97-AF65-F5344CB8AC3E}">
        <p14:creationId xmlns:p14="http://schemas.microsoft.com/office/powerpoint/2010/main" val="183619075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38</a:t>
            </a:fld>
            <a:endParaRPr lang="en-US"/>
          </a:p>
        </p:txBody>
      </p:sp>
    </p:spTree>
    <p:extLst>
      <p:ext uri="{BB962C8B-B14F-4D97-AF65-F5344CB8AC3E}">
        <p14:creationId xmlns:p14="http://schemas.microsoft.com/office/powerpoint/2010/main" val="58246025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39</a:t>
            </a:fld>
            <a:endParaRPr lang="en-US"/>
          </a:p>
        </p:txBody>
      </p:sp>
    </p:spTree>
    <p:extLst>
      <p:ext uri="{BB962C8B-B14F-4D97-AF65-F5344CB8AC3E}">
        <p14:creationId xmlns:p14="http://schemas.microsoft.com/office/powerpoint/2010/main" val="39101324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40</a:t>
            </a:fld>
            <a:endParaRPr lang="en-US"/>
          </a:p>
        </p:txBody>
      </p:sp>
    </p:spTree>
    <p:extLst>
      <p:ext uri="{BB962C8B-B14F-4D97-AF65-F5344CB8AC3E}">
        <p14:creationId xmlns:p14="http://schemas.microsoft.com/office/powerpoint/2010/main" val="1351111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4</a:t>
            </a:fld>
            <a:endParaRPr lang="en-US"/>
          </a:p>
        </p:txBody>
      </p:sp>
    </p:spTree>
    <p:extLst>
      <p:ext uri="{BB962C8B-B14F-4D97-AF65-F5344CB8AC3E}">
        <p14:creationId xmlns:p14="http://schemas.microsoft.com/office/powerpoint/2010/main" val="15131060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5</a:t>
            </a:fld>
            <a:endParaRPr lang="en-US"/>
          </a:p>
        </p:txBody>
      </p:sp>
    </p:spTree>
    <p:extLst>
      <p:ext uri="{BB962C8B-B14F-4D97-AF65-F5344CB8AC3E}">
        <p14:creationId xmlns:p14="http://schemas.microsoft.com/office/powerpoint/2010/main" val="12480851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Two styles:</a:t>
            </a:r>
            <a:endParaRPr lang="en-US" baseline="0" dirty="0" smtClean="0"/>
          </a:p>
          <a:p>
            <a:pPr marL="171450" indent="-171450">
              <a:buFontTx/>
              <a:buChar char="-"/>
            </a:pPr>
            <a:r>
              <a:rPr lang="en-US" baseline="0" dirty="0" smtClean="0"/>
              <a:t>Jeopardy</a:t>
            </a:r>
          </a:p>
          <a:p>
            <a:pPr marL="171450" indent="-171450">
              <a:buFontTx/>
              <a:buChar char="-"/>
            </a:pPr>
            <a:r>
              <a:rPr lang="en-US" baseline="0" dirty="0" smtClean="0"/>
              <a:t>Red Blue team</a:t>
            </a:r>
          </a:p>
          <a:p>
            <a:pPr marL="171450" indent="-171450">
              <a:buFontTx/>
              <a:buChar char="-"/>
            </a:pPr>
            <a:r>
              <a:rPr lang="en-US" baseline="0" dirty="0" smtClean="0"/>
              <a:t>Write ups, easy way to create a portfolio and get a job</a:t>
            </a:r>
          </a:p>
          <a:p>
            <a:pPr marL="171450" indent="-171450">
              <a:buFontTx/>
              <a:buChar char="-"/>
            </a:pPr>
            <a:endParaRPr lang="en-US" baseline="0" dirty="0" smtClean="0"/>
          </a:p>
          <a:p>
            <a:pPr marL="0" indent="0">
              <a:buFontTx/>
              <a:buNone/>
            </a:pPr>
            <a:r>
              <a:rPr lang="en-US" baseline="0" dirty="0" smtClean="0"/>
              <a:t>Jeopardy:</a:t>
            </a:r>
          </a:p>
          <a:p>
            <a:pPr marL="171450" indent="-171450">
              <a:buFontTx/>
              <a:buChar char="-"/>
            </a:pPr>
            <a:r>
              <a:rPr lang="en-US" baseline="0" dirty="0" smtClean="0"/>
              <a:t>More common</a:t>
            </a:r>
          </a:p>
          <a:p>
            <a:pPr marL="171450" indent="-171450">
              <a:buFontTx/>
              <a:buChar char="-"/>
            </a:pPr>
            <a:r>
              <a:rPr lang="en-US" baseline="0" dirty="0" smtClean="0"/>
              <a:t>Complete challenges such as decrypt X message or hack X server</a:t>
            </a:r>
          </a:p>
          <a:p>
            <a:pPr marL="171450" indent="-171450">
              <a:buFontTx/>
              <a:buChar char="-"/>
            </a:pPr>
            <a:r>
              <a:rPr lang="en-US" baseline="0" dirty="0" smtClean="0"/>
              <a:t>Solving challenge = flag</a:t>
            </a:r>
          </a:p>
          <a:p>
            <a:pPr marL="171450" indent="-171450">
              <a:buFontTx/>
              <a:buChar char="-"/>
            </a:pPr>
            <a:r>
              <a:rPr lang="en-US" baseline="0" dirty="0" smtClean="0"/>
              <a:t>Flags = points to climb the leaderboard</a:t>
            </a:r>
          </a:p>
          <a:p>
            <a:pPr marL="171450" indent="-171450">
              <a:buFontTx/>
              <a:buChar char="-"/>
            </a:pPr>
            <a:endParaRPr lang="en-US" baseline="0" dirty="0" smtClean="0"/>
          </a:p>
          <a:p>
            <a:pPr marL="0" indent="0">
              <a:buFontTx/>
              <a:buNone/>
            </a:pPr>
            <a:r>
              <a:rPr lang="en-US" baseline="0" dirty="0" smtClean="0"/>
              <a:t>Red Blue:</a:t>
            </a:r>
          </a:p>
          <a:p>
            <a:pPr marL="171450" indent="-171450">
              <a:buFontTx/>
              <a:buChar char="-"/>
            </a:pPr>
            <a:r>
              <a:rPr lang="en-US" baseline="0" dirty="0" smtClean="0"/>
              <a:t>Given boxes to defend</a:t>
            </a:r>
          </a:p>
          <a:p>
            <a:pPr marL="171450" indent="-171450">
              <a:buFontTx/>
              <a:buChar char="-"/>
            </a:pPr>
            <a:r>
              <a:rPr lang="en-US" baseline="0" dirty="0" smtClean="0"/>
              <a:t>Hack the other teams box and get flags</a:t>
            </a:r>
          </a:p>
          <a:p>
            <a:pPr marL="171450" indent="-171450">
              <a:buFontTx/>
              <a:buChar char="-"/>
            </a:pPr>
            <a:r>
              <a:rPr lang="en-US" baseline="0" dirty="0" smtClean="0"/>
              <a:t>If another team takes down your box then loose flags</a:t>
            </a:r>
          </a:p>
          <a:p>
            <a:pPr marL="171450" indent="-171450">
              <a:buFontTx/>
              <a:buChar char="-"/>
            </a:pPr>
            <a:r>
              <a:rPr lang="en-US" baseline="0" dirty="0" smtClean="0"/>
              <a:t>Bot checks your boxes are running flags</a:t>
            </a:r>
          </a:p>
          <a:p>
            <a:pPr marL="0" indent="0">
              <a:buFontTx/>
              <a:buNone/>
            </a:pPr>
            <a:endParaRPr lang="en-US" dirty="0" smtClean="0"/>
          </a:p>
          <a:p>
            <a:pPr marL="0" indent="0">
              <a:buFontTx/>
              <a:buNone/>
            </a:pPr>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8</a:t>
            </a:fld>
            <a:endParaRPr lang="en-US"/>
          </a:p>
        </p:txBody>
      </p:sp>
    </p:spTree>
    <p:extLst>
      <p:ext uri="{BB962C8B-B14F-4D97-AF65-F5344CB8AC3E}">
        <p14:creationId xmlns:p14="http://schemas.microsoft.com/office/powerpoint/2010/main" val="9893899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9</a:t>
            </a:fld>
            <a:endParaRPr lang="en-US"/>
          </a:p>
        </p:txBody>
      </p:sp>
    </p:spTree>
    <p:extLst>
      <p:ext uri="{BB962C8B-B14F-4D97-AF65-F5344CB8AC3E}">
        <p14:creationId xmlns:p14="http://schemas.microsoft.com/office/powerpoint/2010/main" val="13011730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026346-57E3-CB41-A2F8-D563071FA6AE}" type="slidenum">
              <a:rPr lang="en-US" smtClean="0"/>
              <a:t>12</a:t>
            </a:fld>
            <a:endParaRPr lang="en-US"/>
          </a:p>
        </p:txBody>
      </p:sp>
    </p:spTree>
    <p:extLst>
      <p:ext uri="{BB962C8B-B14F-4D97-AF65-F5344CB8AC3E}">
        <p14:creationId xmlns:p14="http://schemas.microsoft.com/office/powerpoint/2010/main" val="5607554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Prizes!</a:t>
            </a:r>
          </a:p>
          <a:p>
            <a:pPr marL="171450" indent="-171450">
              <a:buFontTx/>
              <a:buChar char="-"/>
            </a:pPr>
            <a:r>
              <a:rPr lang="en-US" dirty="0" smtClean="0"/>
              <a:t>They</a:t>
            </a:r>
            <a:r>
              <a:rPr lang="en-US" baseline="0" dirty="0" smtClean="0"/>
              <a:t> pay for everything: travel, hotel, feed you</a:t>
            </a:r>
          </a:p>
          <a:p>
            <a:pPr marL="171450" indent="-171450">
              <a:buFontTx/>
              <a:buChar char="-"/>
            </a:pPr>
            <a:r>
              <a:rPr lang="en-US" baseline="0" dirty="0" err="1" smtClean="0"/>
              <a:t>Blackhat</a:t>
            </a:r>
            <a:r>
              <a:rPr lang="en-US" baseline="0" dirty="0" smtClean="0"/>
              <a:t> tickets, free masters</a:t>
            </a:r>
          </a:p>
          <a:p>
            <a:pPr marL="171450" indent="-171450">
              <a:buFontTx/>
              <a:buChar char="-"/>
            </a:pPr>
            <a:r>
              <a:rPr lang="en-US" baseline="0" dirty="0" smtClean="0"/>
              <a:t>Job opportunities </a:t>
            </a:r>
          </a:p>
          <a:p>
            <a:pPr marL="171450" indent="-171450">
              <a:buFontTx/>
              <a:buChar char="-"/>
            </a:pPr>
            <a:endParaRPr lang="en-US" baseline="0" dirty="0" smtClean="0"/>
          </a:p>
        </p:txBody>
      </p:sp>
      <p:sp>
        <p:nvSpPr>
          <p:cNvPr id="4" name="Slide Number Placeholder 3"/>
          <p:cNvSpPr>
            <a:spLocks noGrp="1"/>
          </p:cNvSpPr>
          <p:nvPr>
            <p:ph type="sldNum" sz="quarter" idx="10"/>
          </p:nvPr>
        </p:nvSpPr>
        <p:spPr/>
        <p:txBody>
          <a:bodyPr/>
          <a:lstStyle/>
          <a:p>
            <a:fld id="{D9026346-57E3-CB41-A2F8-D563071FA6AE}" type="slidenum">
              <a:rPr lang="en-US" smtClean="0"/>
              <a:t>13</a:t>
            </a:fld>
            <a:endParaRPr lang="en-US"/>
          </a:p>
        </p:txBody>
      </p:sp>
    </p:spTree>
    <p:extLst>
      <p:ext uri="{BB962C8B-B14F-4D97-AF65-F5344CB8AC3E}">
        <p14:creationId xmlns:p14="http://schemas.microsoft.com/office/powerpoint/2010/main" val="15499702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smtClean="0"/>
              <a:t>Click to edit Master subtitle style</a:t>
            </a:r>
            <a:endParaRPr lang="en-US"/>
          </a:p>
        </p:txBody>
      </p:sp>
      <p:sp>
        <p:nvSpPr>
          <p:cNvPr id="4" name="Date Placeholder 3"/>
          <p:cNvSpPr>
            <a:spLocks noGrp="1"/>
          </p:cNvSpPr>
          <p:nvPr>
            <p:ph type="dt" sz="half" idx="10"/>
          </p:nvPr>
        </p:nvSpPr>
        <p:spPr/>
        <p:txBody>
          <a:bodyPr/>
          <a:lstStyle/>
          <a:p>
            <a:fld id="{E9CCCBC2-7245-9C49-B52E-899385C2AADA}" type="datetimeFigureOut">
              <a:rPr lang="en-US" smtClean="0"/>
              <a:t>10/4/2018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386D3A-52DB-D541-957A-9CF10E1F1C4F}" type="slidenum">
              <a:rPr lang="en-US" smtClean="0"/>
              <a:t>‹#›</a:t>
            </a:fld>
            <a:endParaRPr lang="en-US"/>
          </a:p>
        </p:txBody>
      </p:sp>
    </p:spTree>
    <p:extLst>
      <p:ext uri="{BB962C8B-B14F-4D97-AF65-F5344CB8AC3E}">
        <p14:creationId xmlns:p14="http://schemas.microsoft.com/office/powerpoint/2010/main" val="8478066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E9CCCBC2-7245-9C49-B52E-899385C2AADA}" type="datetimeFigureOut">
              <a:rPr lang="en-US" smtClean="0"/>
              <a:t>10/4/2018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386D3A-52DB-D541-957A-9CF10E1F1C4F}" type="slidenum">
              <a:rPr lang="en-US" smtClean="0"/>
              <a:t>‹#›</a:t>
            </a:fld>
            <a:endParaRPr lang="en-US"/>
          </a:p>
        </p:txBody>
      </p:sp>
    </p:spTree>
    <p:extLst>
      <p:ext uri="{BB962C8B-B14F-4D97-AF65-F5344CB8AC3E}">
        <p14:creationId xmlns:p14="http://schemas.microsoft.com/office/powerpoint/2010/main" val="18693847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E9CCCBC2-7245-9C49-B52E-899385C2AADA}" type="datetimeFigureOut">
              <a:rPr lang="en-US" smtClean="0"/>
              <a:t>10/4/2018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386D3A-52DB-D541-957A-9CF10E1F1C4F}" type="slidenum">
              <a:rPr lang="en-US" smtClean="0"/>
              <a:t>‹#›</a:t>
            </a:fld>
            <a:endParaRPr lang="en-US"/>
          </a:p>
        </p:txBody>
      </p:sp>
    </p:spTree>
    <p:extLst>
      <p:ext uri="{BB962C8B-B14F-4D97-AF65-F5344CB8AC3E}">
        <p14:creationId xmlns:p14="http://schemas.microsoft.com/office/powerpoint/2010/main" val="10636199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E9CCCBC2-7245-9C49-B52E-899385C2AADA}" type="datetimeFigureOut">
              <a:rPr lang="en-US" smtClean="0"/>
              <a:t>10/4/2018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386D3A-52DB-D541-957A-9CF10E1F1C4F}" type="slidenum">
              <a:rPr lang="en-US" smtClean="0"/>
              <a:t>‹#›</a:t>
            </a:fld>
            <a:endParaRPr lang="en-US"/>
          </a:p>
        </p:txBody>
      </p:sp>
    </p:spTree>
    <p:extLst>
      <p:ext uri="{BB962C8B-B14F-4D97-AF65-F5344CB8AC3E}">
        <p14:creationId xmlns:p14="http://schemas.microsoft.com/office/powerpoint/2010/main" val="1589224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p>
            <a:fld id="{E9CCCBC2-7245-9C49-B52E-899385C2AADA}" type="datetimeFigureOut">
              <a:rPr lang="en-US" smtClean="0"/>
              <a:t>10/4/2018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386D3A-52DB-D541-957A-9CF10E1F1C4F}" type="slidenum">
              <a:rPr lang="en-US" smtClean="0"/>
              <a:t>‹#›</a:t>
            </a:fld>
            <a:endParaRPr lang="en-US"/>
          </a:p>
        </p:txBody>
      </p:sp>
    </p:spTree>
    <p:extLst>
      <p:ext uri="{BB962C8B-B14F-4D97-AF65-F5344CB8AC3E}">
        <p14:creationId xmlns:p14="http://schemas.microsoft.com/office/powerpoint/2010/main" val="18397175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4"/>
          <p:cNvSpPr>
            <a:spLocks noGrp="1"/>
          </p:cNvSpPr>
          <p:nvPr>
            <p:ph type="dt" sz="half" idx="10"/>
          </p:nvPr>
        </p:nvSpPr>
        <p:spPr/>
        <p:txBody>
          <a:bodyPr/>
          <a:lstStyle/>
          <a:p>
            <a:fld id="{E9CCCBC2-7245-9C49-B52E-899385C2AADA}" type="datetimeFigureOut">
              <a:rPr lang="en-US" smtClean="0"/>
              <a:t>10/4/2018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386D3A-52DB-D541-957A-9CF10E1F1C4F}" type="slidenum">
              <a:rPr lang="en-US" smtClean="0"/>
              <a:t>‹#›</a:t>
            </a:fld>
            <a:endParaRPr lang="en-US"/>
          </a:p>
        </p:txBody>
      </p:sp>
    </p:spTree>
    <p:extLst>
      <p:ext uri="{BB962C8B-B14F-4D97-AF65-F5344CB8AC3E}">
        <p14:creationId xmlns:p14="http://schemas.microsoft.com/office/powerpoint/2010/main" val="6639520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6"/>
          <p:cNvSpPr>
            <a:spLocks noGrp="1"/>
          </p:cNvSpPr>
          <p:nvPr>
            <p:ph type="dt" sz="half" idx="10"/>
          </p:nvPr>
        </p:nvSpPr>
        <p:spPr/>
        <p:txBody>
          <a:bodyPr/>
          <a:lstStyle/>
          <a:p>
            <a:fld id="{E9CCCBC2-7245-9C49-B52E-899385C2AADA}" type="datetimeFigureOut">
              <a:rPr lang="en-US" smtClean="0"/>
              <a:t>10/4/2018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386D3A-52DB-D541-957A-9CF10E1F1C4F}" type="slidenum">
              <a:rPr lang="en-US" smtClean="0"/>
              <a:t>‹#›</a:t>
            </a:fld>
            <a:endParaRPr lang="en-US"/>
          </a:p>
        </p:txBody>
      </p:sp>
    </p:spTree>
    <p:extLst>
      <p:ext uri="{BB962C8B-B14F-4D97-AF65-F5344CB8AC3E}">
        <p14:creationId xmlns:p14="http://schemas.microsoft.com/office/powerpoint/2010/main" val="7164022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Date Placeholder 2"/>
          <p:cNvSpPr>
            <a:spLocks noGrp="1"/>
          </p:cNvSpPr>
          <p:nvPr>
            <p:ph type="dt" sz="half" idx="10"/>
          </p:nvPr>
        </p:nvSpPr>
        <p:spPr/>
        <p:txBody>
          <a:bodyPr/>
          <a:lstStyle/>
          <a:p>
            <a:fld id="{E9CCCBC2-7245-9C49-B52E-899385C2AADA}" type="datetimeFigureOut">
              <a:rPr lang="en-US" smtClean="0"/>
              <a:t>10/4/2018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386D3A-52DB-D541-957A-9CF10E1F1C4F}" type="slidenum">
              <a:rPr lang="en-US" smtClean="0"/>
              <a:t>‹#›</a:t>
            </a:fld>
            <a:endParaRPr lang="en-US"/>
          </a:p>
        </p:txBody>
      </p:sp>
    </p:spTree>
    <p:extLst>
      <p:ext uri="{BB962C8B-B14F-4D97-AF65-F5344CB8AC3E}">
        <p14:creationId xmlns:p14="http://schemas.microsoft.com/office/powerpoint/2010/main" val="17794251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9CCCBC2-7245-9C49-B52E-899385C2AADA}" type="datetimeFigureOut">
              <a:rPr lang="en-US" smtClean="0"/>
              <a:t>10/4/2018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386D3A-52DB-D541-957A-9CF10E1F1C4F}" type="slidenum">
              <a:rPr lang="en-US" smtClean="0"/>
              <a:t>‹#›</a:t>
            </a:fld>
            <a:endParaRPr lang="en-US"/>
          </a:p>
        </p:txBody>
      </p:sp>
    </p:spTree>
    <p:extLst>
      <p:ext uri="{BB962C8B-B14F-4D97-AF65-F5344CB8AC3E}">
        <p14:creationId xmlns:p14="http://schemas.microsoft.com/office/powerpoint/2010/main" val="94079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E9CCCBC2-7245-9C49-B52E-899385C2AADA}" type="datetimeFigureOut">
              <a:rPr lang="en-US" smtClean="0"/>
              <a:t>10/4/2018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386D3A-52DB-D541-957A-9CF10E1F1C4F}" type="slidenum">
              <a:rPr lang="en-US" smtClean="0"/>
              <a:t>‹#›</a:t>
            </a:fld>
            <a:endParaRPr lang="en-US"/>
          </a:p>
        </p:txBody>
      </p:sp>
    </p:spTree>
    <p:extLst>
      <p:ext uri="{BB962C8B-B14F-4D97-AF65-F5344CB8AC3E}">
        <p14:creationId xmlns:p14="http://schemas.microsoft.com/office/powerpoint/2010/main" val="20988202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E9CCCBC2-7245-9C49-B52E-899385C2AADA}" type="datetimeFigureOut">
              <a:rPr lang="en-US" smtClean="0"/>
              <a:t>10/4/2018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386D3A-52DB-D541-957A-9CF10E1F1C4F}" type="slidenum">
              <a:rPr lang="en-US" smtClean="0"/>
              <a:t>‹#›</a:t>
            </a:fld>
            <a:endParaRPr lang="en-US"/>
          </a:p>
        </p:txBody>
      </p:sp>
    </p:spTree>
    <p:extLst>
      <p:ext uri="{BB962C8B-B14F-4D97-AF65-F5344CB8AC3E}">
        <p14:creationId xmlns:p14="http://schemas.microsoft.com/office/powerpoint/2010/main" val="3048502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9CCCBC2-7245-9C49-B52E-899385C2AADA}" type="datetimeFigureOut">
              <a:rPr lang="en-US" smtClean="0"/>
              <a:t>10/4/2018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386D3A-52DB-D541-957A-9CF10E1F1C4F}" type="slidenum">
              <a:rPr lang="en-US" smtClean="0"/>
              <a:t>‹#›</a:t>
            </a:fld>
            <a:endParaRPr lang="en-US"/>
          </a:p>
        </p:txBody>
      </p:sp>
    </p:spTree>
    <p:extLst>
      <p:ext uri="{BB962C8B-B14F-4D97-AF65-F5344CB8AC3E}">
        <p14:creationId xmlns:p14="http://schemas.microsoft.com/office/powerpoint/2010/main" val="9248726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hemeOverride" Target="../theme/themeOverride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hyperlink" Target="https://iopapi.zonalconnect.com/old_api_receiver.cfm?request=%7B%22request%22%3A%7B%22platform%22%3A%22na%22%2C%22userDeviceIdentifier%22%3A%220%22%2C%22userEmailAddress%22%3A%22lol%40ok.com%22%2C%22userLoyaltyCard%22%3A3086166000357734%2C%22username%22%3A%22stonegate%22%2C%22method%22%3A%22viewBalance%22%2C%22password%22%3A%22ef501dc587d1f0d911b100ce8%22%2C%22apiVersion%22%3A1.1%7D%7D&amp;CFID=189694385&amp;CFTOKEN=5c45d6f24381a47a-8D2FA711-5056-A67B-B110445EC5D1121F"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2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jpe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6.xml"/><Relationship Id="rId1" Type="http://schemas.openxmlformats.org/officeDocument/2006/relationships/slideLayout" Target="../slideLayouts/slideLayout1.xml"/><Relationship Id="rId4" Type="http://schemas.openxmlformats.org/officeDocument/2006/relationships/image" Target="../media/image15.jp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6.tiff"/></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9.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4">
            <a:duotone>
              <a:prstClr val="black"/>
              <a:schemeClr val="tx1">
                <a:tint val="45000"/>
                <a:satMod val="400000"/>
              </a:schemeClr>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a:effectLst>
            <a:outerShdw blurRad="50800" dist="50800" dir="5400000" algn="ctr" rotWithShape="0">
              <a:srgbClr val="000000">
                <a:alpha val="0"/>
              </a:srgbClr>
            </a:outerShdw>
          </a:effectLst>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55786" y="356009"/>
            <a:ext cx="4280428" cy="4988893"/>
          </a:xfrm>
          <a:prstGeom prst="rect">
            <a:avLst/>
          </a:prstGeom>
          <a:effectLst>
            <a:outerShdw blurRad="50800" dist="50800" dir="5400000" algn="ctr" rotWithShape="0">
              <a:srgbClr val="000000"/>
            </a:outerShdw>
          </a:effectLst>
        </p:spPr>
      </p:pic>
      <p:sp>
        <p:nvSpPr>
          <p:cNvPr id="3" name="TextBox 2"/>
          <p:cNvSpPr txBox="1"/>
          <p:nvPr/>
        </p:nvSpPr>
        <p:spPr>
          <a:xfrm>
            <a:off x="616323" y="5606709"/>
            <a:ext cx="10959354" cy="646331"/>
          </a:xfrm>
          <a:prstGeom prst="rect">
            <a:avLst/>
          </a:prstGeom>
          <a:noFill/>
          <a:effectLst>
            <a:outerShdw blurRad="50800" dist="50800" dir="5400000" algn="ctr" rotWithShape="0">
              <a:srgbClr val="000000"/>
            </a:outerShdw>
          </a:effectLst>
        </p:spPr>
        <p:txBody>
          <a:bodyPr wrap="square" rtlCol="0">
            <a:spAutoFit/>
          </a:bodyPr>
          <a:lstStyle/>
          <a:p>
            <a:pPr algn="ctr"/>
            <a:r>
              <a:rPr lang="en-GB" sz="3600" dirty="0" smtClean="0">
                <a:ln>
                  <a:solidFill>
                    <a:schemeClr val="tx1"/>
                  </a:solidFill>
                </a:ln>
                <a:solidFill>
                  <a:schemeClr val="bg1"/>
                </a:solidFill>
                <a:latin typeface="Krungthep" charset="-34"/>
                <a:ea typeface="Krungthep" charset="-34"/>
                <a:cs typeface="Krungthep" charset="-34"/>
              </a:rPr>
              <a:t>Week 1</a:t>
            </a:r>
            <a:endParaRPr lang="en-US" sz="3600" dirty="0">
              <a:ln>
                <a:solidFill>
                  <a:schemeClr val="tx1"/>
                </a:solidFill>
              </a:ln>
              <a:solidFill>
                <a:schemeClr val="bg1"/>
              </a:solidFill>
              <a:latin typeface="Krungthep" charset="-34"/>
              <a:ea typeface="Krungthep" charset="-34"/>
              <a:cs typeface="Krungthep" charset="-34"/>
            </a:endParaRPr>
          </a:p>
        </p:txBody>
      </p:sp>
      <p:sp>
        <p:nvSpPr>
          <p:cNvPr id="8" name="TextBox 7"/>
          <p:cNvSpPr txBox="1"/>
          <p:nvPr/>
        </p:nvSpPr>
        <p:spPr>
          <a:xfrm>
            <a:off x="864786" y="122692"/>
            <a:ext cx="3606312" cy="646331"/>
          </a:xfrm>
          <a:prstGeom prst="rect">
            <a:avLst/>
          </a:prstGeom>
          <a:noFill/>
          <a:effectLst>
            <a:outerShdw blurRad="50800" dist="50800" dir="5400000" algn="ctr" rotWithShape="0">
              <a:srgbClr val="000000"/>
            </a:outerShdw>
          </a:effectLst>
        </p:spPr>
        <p:txBody>
          <a:bodyPr wrap="square" rtlCol="0">
            <a:spAutoFit/>
          </a:bodyPr>
          <a:lstStyle/>
          <a:p>
            <a:r>
              <a:rPr lang="en-GB" sz="3600" dirty="0" smtClean="0">
                <a:ln>
                  <a:solidFill>
                    <a:schemeClr val="tx1"/>
                  </a:solidFill>
                </a:ln>
                <a:solidFill>
                  <a:schemeClr val="bg1"/>
                </a:solidFill>
                <a:latin typeface="Krungthep" charset="-34"/>
                <a:ea typeface="Krungthep" charset="-34"/>
                <a:cs typeface="Krungthep" charset="-34"/>
              </a:rPr>
              <a:t>/</a:t>
            </a:r>
            <a:r>
              <a:rPr lang="en-GB" sz="3600" dirty="0" err="1" smtClean="0">
                <a:ln>
                  <a:solidFill>
                    <a:schemeClr val="tx1"/>
                  </a:solidFill>
                </a:ln>
                <a:solidFill>
                  <a:schemeClr val="bg1"/>
                </a:solidFill>
                <a:latin typeface="Krungthep" charset="-34"/>
                <a:ea typeface="Krungthep" charset="-34"/>
                <a:cs typeface="Krungthep" charset="-34"/>
              </a:rPr>
              <a:t>dmuhackers</a:t>
            </a:r>
            <a:endParaRPr lang="en-US" sz="3600" dirty="0">
              <a:ln>
                <a:solidFill>
                  <a:schemeClr val="tx1"/>
                </a:solidFill>
              </a:ln>
              <a:solidFill>
                <a:schemeClr val="bg1"/>
              </a:solidFill>
              <a:latin typeface="Krungthep" charset="-34"/>
              <a:ea typeface="Krungthep" charset="-34"/>
              <a:cs typeface="Krungthep" charset="-34"/>
            </a:endParaRPr>
          </a:p>
        </p:txBody>
      </p:sp>
      <p:sp>
        <p:nvSpPr>
          <p:cNvPr id="9" name="TextBox 8"/>
          <p:cNvSpPr txBox="1"/>
          <p:nvPr/>
        </p:nvSpPr>
        <p:spPr>
          <a:xfrm>
            <a:off x="8413091" y="117509"/>
            <a:ext cx="4077372" cy="646331"/>
          </a:xfrm>
          <a:prstGeom prst="rect">
            <a:avLst/>
          </a:prstGeom>
          <a:noFill/>
          <a:effectLst>
            <a:outerShdw blurRad="50800" dist="50800" dir="5400000" algn="ctr" rotWithShape="0">
              <a:srgbClr val="000000"/>
            </a:outerShdw>
          </a:effectLst>
        </p:spPr>
        <p:txBody>
          <a:bodyPr wrap="square" rtlCol="0">
            <a:spAutoFit/>
          </a:bodyPr>
          <a:lstStyle/>
          <a:p>
            <a:r>
              <a:rPr lang="en-GB" sz="3600" dirty="0" smtClean="0">
                <a:ln>
                  <a:solidFill>
                    <a:schemeClr val="tx1"/>
                  </a:solidFill>
                </a:ln>
                <a:solidFill>
                  <a:schemeClr val="bg1"/>
                </a:solidFill>
                <a:latin typeface="Krungthep" charset="-34"/>
                <a:ea typeface="Krungthep" charset="-34"/>
                <a:cs typeface="Krungthep" charset="-34"/>
              </a:rPr>
              <a:t>@</a:t>
            </a:r>
            <a:r>
              <a:rPr lang="en-GB" sz="3600" dirty="0" err="1" smtClean="0">
                <a:ln>
                  <a:solidFill>
                    <a:schemeClr val="tx1"/>
                  </a:solidFill>
                </a:ln>
                <a:solidFill>
                  <a:schemeClr val="bg1"/>
                </a:solidFill>
                <a:latin typeface="Krungthep" charset="-34"/>
                <a:ea typeface="Krungthep" charset="-34"/>
                <a:cs typeface="Krungthep" charset="-34"/>
              </a:rPr>
              <a:t>dmuhackers</a:t>
            </a:r>
            <a:endParaRPr lang="en-US" sz="3600" dirty="0">
              <a:ln>
                <a:solidFill>
                  <a:schemeClr val="tx1"/>
                </a:solidFill>
              </a:ln>
              <a:solidFill>
                <a:schemeClr val="bg1"/>
              </a:solidFill>
              <a:latin typeface="Krungthep" charset="-34"/>
              <a:ea typeface="Krungthep" charset="-34"/>
              <a:cs typeface="Krungthep" charset="-34"/>
            </a:endParaRPr>
          </a:p>
        </p:txBody>
      </p:sp>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850687" y="146312"/>
            <a:ext cx="588723" cy="588723"/>
          </a:xfrm>
          <a:prstGeom prst="rect">
            <a:avLst/>
          </a:prstGeom>
          <a:effectLst>
            <a:outerShdw blurRad="50800" dist="50800" dir="5400000" algn="ctr" rotWithShape="0">
              <a:srgbClr val="000000"/>
            </a:outerShdw>
          </a:effectLst>
        </p:spPr>
      </p:pic>
      <p:pic>
        <p:nvPicPr>
          <p:cNvPr id="10" name="Picture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4018" y="29319"/>
            <a:ext cx="801442" cy="780070"/>
          </a:xfrm>
          <a:prstGeom prst="rect">
            <a:avLst/>
          </a:prstGeom>
          <a:effectLst>
            <a:outerShdw blurRad="50800" dist="50800" dir="5400000" algn="ctr" rotWithShape="0">
              <a:srgbClr val="000000"/>
            </a:outerShdw>
          </a:effectLst>
        </p:spPr>
      </p:pic>
    </p:spTree>
    <p:extLst>
      <p:ext uri="{BB962C8B-B14F-4D97-AF65-F5344CB8AC3E}">
        <p14:creationId xmlns:p14="http://schemas.microsoft.com/office/powerpoint/2010/main" val="53299056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0" y="2705725"/>
            <a:ext cx="12192000" cy="1446550"/>
          </a:xfrm>
          <a:prstGeom prst="rect">
            <a:avLst/>
          </a:prstGeom>
          <a:noFill/>
        </p:spPr>
        <p:txBody>
          <a:bodyPr wrap="square" rtlCol="0">
            <a:spAutoFit/>
          </a:bodyPr>
          <a:lstStyle/>
          <a:p>
            <a:pPr algn="ctr"/>
            <a:r>
              <a:rPr lang="en-GB" sz="8800" dirty="0" smtClean="0">
                <a:ln>
                  <a:solidFill>
                    <a:schemeClr val="tx1"/>
                  </a:solidFill>
                </a:ln>
                <a:solidFill>
                  <a:schemeClr val="bg1"/>
                </a:solidFill>
                <a:latin typeface="Krungthep" charset="-34"/>
                <a:ea typeface="Krungthep" charset="-34"/>
                <a:cs typeface="Krungthep" charset="-34"/>
              </a:rPr>
              <a:t>E-sports Jerseys </a:t>
            </a:r>
            <a:endParaRPr lang="en-US" sz="8800" dirty="0">
              <a:ln>
                <a:solidFill>
                  <a:schemeClr val="tx1"/>
                </a:solidFill>
              </a:ln>
              <a:solidFill>
                <a:schemeClr val="bg1"/>
              </a:solidFill>
              <a:latin typeface="Krungthep" charset="-34"/>
              <a:ea typeface="Krungthep" charset="-34"/>
              <a:cs typeface="Krungthep" charset="-34"/>
            </a:endParaRPr>
          </a:p>
        </p:txBody>
      </p:sp>
    </p:spTree>
    <p:extLst>
      <p:ext uri="{BB962C8B-B14F-4D97-AF65-F5344CB8AC3E}">
        <p14:creationId xmlns:p14="http://schemas.microsoft.com/office/powerpoint/2010/main" val="15113672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0" y="2705725"/>
            <a:ext cx="12192000" cy="1446550"/>
          </a:xfrm>
          <a:prstGeom prst="rect">
            <a:avLst/>
          </a:prstGeom>
          <a:noFill/>
        </p:spPr>
        <p:txBody>
          <a:bodyPr wrap="square" rtlCol="0">
            <a:spAutoFit/>
          </a:bodyPr>
          <a:lstStyle/>
          <a:p>
            <a:pPr algn="ctr"/>
            <a:r>
              <a:rPr lang="en-GB" sz="8800" dirty="0" smtClean="0">
                <a:ln>
                  <a:solidFill>
                    <a:schemeClr val="tx1"/>
                  </a:solidFill>
                </a:ln>
                <a:solidFill>
                  <a:schemeClr val="bg1"/>
                </a:solidFill>
                <a:latin typeface="Krungthep" charset="-34"/>
                <a:ea typeface="Krungthep" charset="-34"/>
                <a:cs typeface="Krungthep" charset="-34"/>
              </a:rPr>
              <a:t>Hoodies</a:t>
            </a:r>
            <a:endParaRPr lang="en-US" sz="8800" dirty="0">
              <a:ln>
                <a:solidFill>
                  <a:schemeClr val="tx1"/>
                </a:solidFill>
              </a:ln>
              <a:solidFill>
                <a:schemeClr val="bg1"/>
              </a:solidFill>
              <a:latin typeface="Krungthep" charset="-34"/>
              <a:ea typeface="Krungthep" charset="-34"/>
              <a:cs typeface="Krungthep" charset="-34"/>
            </a:endParaRPr>
          </a:p>
        </p:txBody>
      </p:sp>
    </p:spTree>
    <p:extLst>
      <p:ext uri="{BB962C8B-B14F-4D97-AF65-F5344CB8AC3E}">
        <p14:creationId xmlns:p14="http://schemas.microsoft.com/office/powerpoint/2010/main" val="26638340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0" y="2705725"/>
            <a:ext cx="12192000" cy="1446550"/>
          </a:xfrm>
          <a:prstGeom prst="rect">
            <a:avLst/>
          </a:prstGeom>
          <a:noFill/>
        </p:spPr>
        <p:txBody>
          <a:bodyPr wrap="square" rtlCol="0">
            <a:spAutoFit/>
          </a:bodyPr>
          <a:lstStyle/>
          <a:p>
            <a:pPr algn="ctr"/>
            <a:r>
              <a:rPr lang="en-GB" sz="8800" dirty="0" smtClean="0">
                <a:ln>
                  <a:solidFill>
                    <a:schemeClr val="tx1"/>
                  </a:solidFill>
                </a:ln>
                <a:solidFill>
                  <a:schemeClr val="bg1"/>
                </a:solidFill>
                <a:latin typeface="Krungthep" charset="-34"/>
                <a:ea typeface="Krungthep" charset="-34"/>
                <a:cs typeface="Krungthep" charset="-34"/>
              </a:rPr>
              <a:t>Industry Talks</a:t>
            </a:r>
            <a:endParaRPr lang="en-US" sz="8800" dirty="0">
              <a:ln>
                <a:solidFill>
                  <a:schemeClr val="tx1"/>
                </a:solidFill>
              </a:ln>
              <a:solidFill>
                <a:schemeClr val="bg1"/>
              </a:solidFill>
              <a:latin typeface="Krungthep" charset="-34"/>
              <a:ea typeface="Krungthep" charset="-34"/>
              <a:cs typeface="Krungthep" charset="-34"/>
            </a:endParaRPr>
          </a:p>
        </p:txBody>
      </p:sp>
    </p:spTree>
    <p:extLst>
      <p:ext uri="{BB962C8B-B14F-4D97-AF65-F5344CB8AC3E}">
        <p14:creationId xmlns:p14="http://schemas.microsoft.com/office/powerpoint/2010/main" val="28147294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0" y="2028616"/>
            <a:ext cx="12192000" cy="2800767"/>
          </a:xfrm>
          <a:prstGeom prst="rect">
            <a:avLst/>
          </a:prstGeom>
          <a:noFill/>
        </p:spPr>
        <p:txBody>
          <a:bodyPr wrap="square" rtlCol="0">
            <a:spAutoFit/>
          </a:bodyPr>
          <a:lstStyle/>
          <a:p>
            <a:pPr algn="ctr"/>
            <a:r>
              <a:rPr lang="en-US" sz="8800" dirty="0" smtClean="0">
                <a:ln>
                  <a:solidFill>
                    <a:schemeClr val="tx1"/>
                  </a:solidFill>
                </a:ln>
                <a:solidFill>
                  <a:schemeClr val="bg1"/>
                </a:solidFill>
                <a:latin typeface="Krungthep" charset="-34"/>
                <a:ea typeface="Krungthep" charset="-34"/>
                <a:cs typeface="Krungthep" charset="-34"/>
              </a:rPr>
              <a:t>Cyber Security Challenge </a:t>
            </a:r>
            <a:endParaRPr lang="en-US" sz="8800" dirty="0">
              <a:ln>
                <a:solidFill>
                  <a:schemeClr val="tx1"/>
                </a:solidFill>
              </a:ln>
              <a:solidFill>
                <a:schemeClr val="bg1"/>
              </a:solidFill>
              <a:latin typeface="Krungthep" charset="-34"/>
              <a:ea typeface="Krungthep" charset="-34"/>
              <a:cs typeface="Krungthep" charset="-34"/>
            </a:endParaRPr>
          </a:p>
        </p:txBody>
      </p:sp>
    </p:spTree>
    <p:extLst>
      <p:ext uri="{BB962C8B-B14F-4D97-AF65-F5344CB8AC3E}">
        <p14:creationId xmlns:p14="http://schemas.microsoft.com/office/powerpoint/2010/main" val="71105917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0" y="2705725"/>
            <a:ext cx="12192000" cy="1446550"/>
          </a:xfrm>
          <a:prstGeom prst="rect">
            <a:avLst/>
          </a:prstGeom>
          <a:noFill/>
        </p:spPr>
        <p:txBody>
          <a:bodyPr wrap="square" rtlCol="0">
            <a:spAutoFit/>
          </a:bodyPr>
          <a:lstStyle/>
          <a:p>
            <a:pPr algn="ctr"/>
            <a:r>
              <a:rPr lang="en-US" sz="8800" dirty="0" smtClean="0">
                <a:ln>
                  <a:solidFill>
                    <a:schemeClr val="tx1"/>
                  </a:solidFill>
                </a:ln>
                <a:solidFill>
                  <a:schemeClr val="bg1"/>
                </a:solidFill>
                <a:latin typeface="Krungthep" charset="-34"/>
                <a:ea typeface="Krungthep" charset="-34"/>
                <a:cs typeface="Krungthep" charset="-34"/>
              </a:rPr>
              <a:t>Mini Cyber Range</a:t>
            </a:r>
            <a:endParaRPr lang="en-US" sz="8800" dirty="0">
              <a:ln>
                <a:solidFill>
                  <a:schemeClr val="tx1"/>
                </a:solidFill>
              </a:ln>
              <a:solidFill>
                <a:schemeClr val="bg1"/>
              </a:solidFill>
              <a:latin typeface="Krungthep" charset="-34"/>
              <a:ea typeface="Krungthep" charset="-34"/>
              <a:cs typeface="Krungthep" charset="-34"/>
            </a:endParaRPr>
          </a:p>
        </p:txBody>
      </p:sp>
    </p:spTree>
    <p:extLst>
      <p:ext uri="{BB962C8B-B14F-4D97-AF65-F5344CB8AC3E}">
        <p14:creationId xmlns:p14="http://schemas.microsoft.com/office/powerpoint/2010/main" val="4044116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0" y="1896100"/>
            <a:ext cx="12192000" cy="2800767"/>
          </a:xfrm>
          <a:prstGeom prst="rect">
            <a:avLst/>
          </a:prstGeom>
          <a:noFill/>
        </p:spPr>
        <p:txBody>
          <a:bodyPr wrap="square" rtlCol="0">
            <a:spAutoFit/>
          </a:bodyPr>
          <a:lstStyle/>
          <a:p>
            <a:pPr algn="ctr"/>
            <a:r>
              <a:rPr lang="en-US" sz="8800" dirty="0" smtClean="0">
                <a:ln>
                  <a:solidFill>
                    <a:schemeClr val="tx1"/>
                  </a:solidFill>
                </a:ln>
                <a:solidFill>
                  <a:schemeClr val="bg1"/>
                </a:solidFill>
                <a:latin typeface="Krungthep" charset="-34"/>
                <a:ea typeface="Krungthep" charset="-34"/>
                <a:cs typeface="Krungthep" charset="-34"/>
              </a:rPr>
              <a:t>Hacking my local pub for free food and drink</a:t>
            </a:r>
            <a:endParaRPr lang="en-US" sz="8800" dirty="0">
              <a:ln>
                <a:solidFill>
                  <a:schemeClr val="tx1"/>
                </a:solidFill>
              </a:ln>
              <a:solidFill>
                <a:schemeClr val="bg1"/>
              </a:solidFill>
              <a:latin typeface="Krungthep" charset="-34"/>
              <a:ea typeface="Krungthep" charset="-34"/>
              <a:cs typeface="Krungthep" charset="-34"/>
            </a:endParaRPr>
          </a:p>
        </p:txBody>
      </p:sp>
    </p:spTree>
    <p:extLst>
      <p:ext uri="{BB962C8B-B14F-4D97-AF65-F5344CB8AC3E}">
        <p14:creationId xmlns:p14="http://schemas.microsoft.com/office/powerpoint/2010/main" val="313447834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2" name="Rectangle 1"/>
          <p:cNvSpPr/>
          <p:nvPr/>
        </p:nvSpPr>
        <p:spPr>
          <a:xfrm>
            <a:off x="1419225" y="151179"/>
            <a:ext cx="9353550" cy="6555641"/>
          </a:xfrm>
          <a:prstGeom prst="rect">
            <a:avLst/>
          </a:prstGeom>
        </p:spPr>
        <p:txBody>
          <a:bodyPr wrap="square">
            <a:spAutoFit/>
          </a:bodyPr>
          <a:lstStyle/>
          <a:p>
            <a:r>
              <a:rPr lang="en-GB" sz="2800" dirty="0">
                <a:solidFill>
                  <a:schemeClr val="bg1"/>
                </a:solidFill>
              </a:rPr>
              <a:t>Fiddler allows you to inspect traffic, set breakpoints, and "fiddle" with incoming or outgoing data. </a:t>
            </a:r>
          </a:p>
          <a:p>
            <a:r>
              <a:rPr lang="en-GB" sz="2800" dirty="0">
                <a:solidFill>
                  <a:schemeClr val="bg1"/>
                </a:solidFill>
              </a:rPr>
              <a:t>Fiddler is freeware and can debug traffic from virtually any application that supports a </a:t>
            </a:r>
            <a:r>
              <a:rPr lang="en-GB" sz="2800" dirty="0" smtClean="0">
                <a:solidFill>
                  <a:schemeClr val="bg1"/>
                </a:solidFill>
              </a:rPr>
              <a:t>proxy. You </a:t>
            </a:r>
            <a:r>
              <a:rPr lang="en-GB" sz="2800" dirty="0">
                <a:solidFill>
                  <a:schemeClr val="bg1"/>
                </a:solidFill>
              </a:rPr>
              <a:t>can also debug traffic from popular devices like Windows Phone, iPod/iPad, and others.</a:t>
            </a:r>
          </a:p>
          <a:p>
            <a:endParaRPr lang="en-GB" sz="2800" dirty="0" smtClean="0">
              <a:solidFill>
                <a:schemeClr val="bg1"/>
              </a:solidFill>
            </a:endParaRPr>
          </a:p>
          <a:p>
            <a:r>
              <a:rPr lang="en-GB" sz="2800" b="1" dirty="0" smtClean="0">
                <a:solidFill>
                  <a:schemeClr val="bg1"/>
                </a:solidFill>
              </a:rPr>
              <a:t>Web </a:t>
            </a:r>
            <a:r>
              <a:rPr lang="en-GB" sz="2800" b="1" dirty="0">
                <a:solidFill>
                  <a:schemeClr val="bg1"/>
                </a:solidFill>
              </a:rPr>
              <a:t>Session Manipulation</a:t>
            </a:r>
          </a:p>
          <a:p>
            <a:r>
              <a:rPr lang="en-GB" sz="2800" dirty="0">
                <a:solidFill>
                  <a:schemeClr val="bg1"/>
                </a:solidFill>
              </a:rPr>
              <a:t>Edit web sessions easily</a:t>
            </a:r>
            <a:r>
              <a:rPr lang="en-GB" sz="2800" dirty="0" smtClean="0">
                <a:solidFill>
                  <a:schemeClr val="bg1"/>
                </a:solidFill>
              </a:rPr>
              <a:t>: just </a:t>
            </a:r>
            <a:r>
              <a:rPr lang="en-GB" sz="2800" dirty="0">
                <a:solidFill>
                  <a:schemeClr val="bg1"/>
                </a:solidFill>
              </a:rPr>
              <a:t>set a breakpoint to pause the processing of the session and permit alteration of the request/response. </a:t>
            </a:r>
            <a:endParaRPr lang="en-GB" sz="2800" dirty="0" smtClean="0">
              <a:solidFill>
                <a:schemeClr val="bg1"/>
              </a:solidFill>
            </a:endParaRPr>
          </a:p>
          <a:p>
            <a:endParaRPr lang="en-GB" sz="2800" dirty="0">
              <a:solidFill>
                <a:schemeClr val="bg1"/>
              </a:solidFill>
            </a:endParaRPr>
          </a:p>
          <a:p>
            <a:r>
              <a:rPr lang="en-GB" sz="2800" b="1" dirty="0" smtClean="0">
                <a:solidFill>
                  <a:schemeClr val="bg1"/>
                </a:solidFill>
              </a:rPr>
              <a:t>Security </a:t>
            </a:r>
            <a:r>
              <a:rPr lang="en-GB" sz="2800" b="1" dirty="0">
                <a:solidFill>
                  <a:schemeClr val="bg1"/>
                </a:solidFill>
              </a:rPr>
              <a:t>Testing</a:t>
            </a:r>
          </a:p>
          <a:p>
            <a:r>
              <a:rPr lang="en-GB" sz="2800" dirty="0">
                <a:solidFill>
                  <a:schemeClr val="bg1"/>
                </a:solidFill>
              </a:rPr>
              <a:t>Decrypt HTTPS traffic and display and modify web application requests using a man-in-the-middle decryption technique. </a:t>
            </a:r>
            <a:endParaRPr lang="en-GB" sz="2800" dirty="0">
              <a:solidFill>
                <a:schemeClr val="bg1"/>
              </a:solidFill>
            </a:endParaRPr>
          </a:p>
        </p:txBody>
      </p:sp>
    </p:spTree>
    <p:extLst>
      <p:ext uri="{BB962C8B-B14F-4D97-AF65-F5344CB8AC3E}">
        <p14:creationId xmlns:p14="http://schemas.microsoft.com/office/powerpoint/2010/main" val="67653480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pic>
        <p:nvPicPr>
          <p:cNvPr id="2053"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34175" y="313383"/>
            <a:ext cx="3534389" cy="6286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4"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57299" y="313383"/>
            <a:ext cx="3520737" cy="62622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7335271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57300" y="475308"/>
            <a:ext cx="9391650" cy="6124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3984657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2" name="Rectangle 1"/>
          <p:cNvSpPr/>
          <p:nvPr/>
        </p:nvSpPr>
        <p:spPr>
          <a:xfrm>
            <a:off x="266699" y="276225"/>
            <a:ext cx="11820525" cy="3416320"/>
          </a:xfrm>
          <a:prstGeom prst="rect">
            <a:avLst/>
          </a:prstGeom>
        </p:spPr>
        <p:txBody>
          <a:bodyPr wrap="square">
            <a:spAutoFit/>
          </a:bodyPr>
          <a:lstStyle/>
          <a:p>
            <a:r>
              <a:rPr lang="en-GB" sz="3600" u="sng" dirty="0">
                <a:hlinkClick r:id="rId4"/>
              </a:rPr>
              <a:t>https://iopapi</a:t>
            </a:r>
            <a:r>
              <a:rPr lang="en-GB" sz="3600" u="sng" dirty="0" smtClean="0">
                <a:hlinkClick r:id="rId4"/>
              </a:rPr>
              <a:t>.@@@.</a:t>
            </a:r>
            <a:r>
              <a:rPr lang="en-GB" sz="3600" u="sng" dirty="0">
                <a:hlinkClick r:id="rId4"/>
              </a:rPr>
              <a:t>com/old_api_receiver.cfm?request={"request":{"platform":"na","userDeviceIdentifier":"0","userEmailAddress":"lol@ok.com","userLoyaltyCard</a:t>
            </a:r>
            <a:r>
              <a:rPr lang="en-GB" sz="3600" u="sng" dirty="0" smtClean="0">
                <a:hlinkClick r:id="rId4"/>
              </a:rPr>
              <a:t>":@@@7734</a:t>
            </a:r>
            <a:r>
              <a:rPr lang="en-GB" sz="3600" u="sng" dirty="0">
                <a:hlinkClick r:id="rId4"/>
              </a:rPr>
              <a:t>,"username</a:t>
            </a:r>
            <a:r>
              <a:rPr lang="en-GB" sz="3600" u="sng" dirty="0" smtClean="0">
                <a:hlinkClick r:id="rId4"/>
              </a:rPr>
              <a:t>":“@@@","</a:t>
            </a:r>
            <a:r>
              <a:rPr lang="en-GB" sz="3600" u="sng" dirty="0">
                <a:hlinkClick r:id="rId4"/>
              </a:rPr>
              <a:t>method":"viewBalance","password</a:t>
            </a:r>
            <a:r>
              <a:rPr lang="en-GB" sz="3600" u="sng" dirty="0" smtClean="0">
                <a:hlinkClick r:id="rId4"/>
              </a:rPr>
              <a:t>":“@@@@","</a:t>
            </a:r>
            <a:r>
              <a:rPr lang="en-GB" sz="3600" u="sng" dirty="0">
                <a:hlinkClick r:id="rId4"/>
              </a:rPr>
              <a:t>apiVersion":1.1}}&amp;CFID=189694385&amp;CFTOKEN=5c45d6f24381a47a-8D2FA711-5056-A67B-B110445EC5D1121F</a:t>
            </a:r>
            <a:endParaRPr lang="en-GB" sz="3600" dirty="0"/>
          </a:p>
        </p:txBody>
      </p:sp>
    </p:spTree>
    <p:extLst>
      <p:ext uri="{BB962C8B-B14F-4D97-AF65-F5344CB8AC3E}">
        <p14:creationId xmlns:p14="http://schemas.microsoft.com/office/powerpoint/2010/main" val="38322792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a:effectLst>
            <a:outerShdw blurRad="50800" dist="50800" dir="5400000" algn="ctr" rotWithShape="0">
              <a:srgbClr val="000000"/>
            </a:outerShdw>
          </a:effectLst>
        </p:spPr>
      </p:pic>
      <p:sp>
        <p:nvSpPr>
          <p:cNvPr id="5" name="TextBox 4"/>
          <p:cNvSpPr txBox="1"/>
          <p:nvPr/>
        </p:nvSpPr>
        <p:spPr>
          <a:xfrm>
            <a:off x="0" y="2705725"/>
            <a:ext cx="12192000" cy="1446550"/>
          </a:xfrm>
          <a:prstGeom prst="rect">
            <a:avLst/>
          </a:prstGeom>
          <a:noFill/>
        </p:spPr>
        <p:txBody>
          <a:bodyPr wrap="square" rtlCol="0">
            <a:spAutoFit/>
          </a:bodyPr>
          <a:lstStyle/>
          <a:p>
            <a:pPr algn="ctr"/>
            <a:r>
              <a:rPr lang="en-GB" sz="8800" dirty="0" smtClean="0">
                <a:ln>
                  <a:solidFill>
                    <a:schemeClr val="tx1"/>
                  </a:solidFill>
                </a:ln>
                <a:solidFill>
                  <a:schemeClr val="bg1"/>
                </a:solidFill>
                <a:effectLst>
                  <a:outerShdw blurRad="50800" dist="50800" dir="5400000" algn="ctr" rotWithShape="0">
                    <a:srgbClr val="000000"/>
                  </a:outerShdw>
                </a:effectLst>
                <a:latin typeface="Krungthep" charset="-34"/>
                <a:ea typeface="Krungthep" charset="-34"/>
                <a:cs typeface="Krungthep" charset="-34"/>
              </a:rPr>
              <a:t>Committee</a:t>
            </a:r>
            <a:endParaRPr lang="en-US" sz="8800" dirty="0">
              <a:ln>
                <a:solidFill>
                  <a:schemeClr val="tx1"/>
                </a:solidFill>
              </a:ln>
              <a:solidFill>
                <a:schemeClr val="bg1"/>
              </a:solidFill>
              <a:effectLst>
                <a:outerShdw blurRad="50800" dist="50800" dir="5400000" algn="ctr" rotWithShape="0">
                  <a:srgbClr val="000000"/>
                </a:outerShdw>
              </a:effectLst>
              <a:latin typeface="Krungthep" charset="-34"/>
              <a:ea typeface="Krungthep" charset="-34"/>
              <a:cs typeface="Krungthep" charset="-34"/>
            </a:endParaRPr>
          </a:p>
        </p:txBody>
      </p:sp>
    </p:spTree>
    <p:extLst>
      <p:ext uri="{BB962C8B-B14F-4D97-AF65-F5344CB8AC3E}">
        <p14:creationId xmlns:p14="http://schemas.microsoft.com/office/powerpoint/2010/main" val="210938849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8150" y="679005"/>
            <a:ext cx="10048875" cy="56551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4097525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2" name="Rectangle 1"/>
          <p:cNvSpPr/>
          <p:nvPr/>
        </p:nvSpPr>
        <p:spPr>
          <a:xfrm>
            <a:off x="3009899" y="1781175"/>
            <a:ext cx="5829301" cy="2862322"/>
          </a:xfrm>
          <a:prstGeom prst="rect">
            <a:avLst/>
          </a:prstGeom>
        </p:spPr>
        <p:txBody>
          <a:bodyPr wrap="square">
            <a:spAutoFit/>
          </a:bodyPr>
          <a:lstStyle/>
          <a:p>
            <a:r>
              <a:rPr lang="en-GB" sz="3600" dirty="0" smtClean="0">
                <a:solidFill>
                  <a:schemeClr val="bg1"/>
                </a:solidFill>
              </a:rPr>
              <a:t>------------------- 6046 </a:t>
            </a:r>
            <a:r>
              <a:rPr lang="en-GB" sz="3600" dirty="0">
                <a:solidFill>
                  <a:schemeClr val="bg1"/>
                </a:solidFill>
              </a:rPr>
              <a:t>- £</a:t>
            </a:r>
            <a:r>
              <a:rPr lang="en-GB" sz="3600" dirty="0" smtClean="0">
                <a:solidFill>
                  <a:schemeClr val="bg1"/>
                </a:solidFill>
              </a:rPr>
              <a:t>190.31</a:t>
            </a:r>
          </a:p>
          <a:p>
            <a:r>
              <a:rPr lang="en-GB" sz="3600" dirty="0">
                <a:solidFill>
                  <a:schemeClr val="bg1"/>
                </a:solidFill>
              </a:rPr>
              <a:t>------------------- </a:t>
            </a:r>
            <a:r>
              <a:rPr lang="en-GB" sz="3600" dirty="0" smtClean="0">
                <a:solidFill>
                  <a:schemeClr val="bg1"/>
                </a:solidFill>
              </a:rPr>
              <a:t>6080 </a:t>
            </a:r>
            <a:r>
              <a:rPr lang="en-GB" sz="3600" dirty="0">
                <a:solidFill>
                  <a:schemeClr val="bg1"/>
                </a:solidFill>
              </a:rPr>
              <a:t>- £</a:t>
            </a:r>
            <a:r>
              <a:rPr lang="en-GB" sz="3600" dirty="0" smtClean="0">
                <a:solidFill>
                  <a:schemeClr val="bg1"/>
                </a:solidFill>
              </a:rPr>
              <a:t>50.00</a:t>
            </a:r>
          </a:p>
          <a:p>
            <a:r>
              <a:rPr lang="en-GB" sz="3600" dirty="0">
                <a:solidFill>
                  <a:schemeClr val="bg1"/>
                </a:solidFill>
              </a:rPr>
              <a:t>------------------- </a:t>
            </a:r>
            <a:r>
              <a:rPr lang="en-GB" sz="3600" dirty="0" smtClean="0">
                <a:solidFill>
                  <a:schemeClr val="bg1"/>
                </a:solidFill>
              </a:rPr>
              <a:t>6129 </a:t>
            </a:r>
            <a:r>
              <a:rPr lang="en-GB" sz="3600" dirty="0">
                <a:solidFill>
                  <a:schemeClr val="bg1"/>
                </a:solidFill>
              </a:rPr>
              <a:t>- £</a:t>
            </a:r>
            <a:r>
              <a:rPr lang="en-GB" sz="3600" dirty="0" smtClean="0">
                <a:solidFill>
                  <a:schemeClr val="bg1"/>
                </a:solidFill>
              </a:rPr>
              <a:t>45.50</a:t>
            </a:r>
          </a:p>
          <a:p>
            <a:r>
              <a:rPr lang="en-GB" sz="3600" dirty="0">
                <a:solidFill>
                  <a:schemeClr val="bg1"/>
                </a:solidFill>
              </a:rPr>
              <a:t>------------------- </a:t>
            </a:r>
            <a:r>
              <a:rPr lang="en-GB" sz="3600" dirty="0" smtClean="0">
                <a:solidFill>
                  <a:schemeClr val="bg1"/>
                </a:solidFill>
              </a:rPr>
              <a:t>6058 </a:t>
            </a:r>
            <a:r>
              <a:rPr lang="en-GB" sz="3600" dirty="0">
                <a:solidFill>
                  <a:schemeClr val="bg1"/>
                </a:solidFill>
              </a:rPr>
              <a:t>- £</a:t>
            </a:r>
            <a:r>
              <a:rPr lang="en-GB" sz="3600" dirty="0" smtClean="0">
                <a:solidFill>
                  <a:schemeClr val="bg1"/>
                </a:solidFill>
              </a:rPr>
              <a:t>38.00</a:t>
            </a:r>
          </a:p>
          <a:p>
            <a:r>
              <a:rPr lang="en-GB" sz="3600" dirty="0">
                <a:solidFill>
                  <a:schemeClr val="bg1"/>
                </a:solidFill>
              </a:rPr>
              <a:t>------------------- </a:t>
            </a:r>
            <a:r>
              <a:rPr lang="en-GB" sz="3600" dirty="0" smtClean="0">
                <a:solidFill>
                  <a:schemeClr val="bg1"/>
                </a:solidFill>
              </a:rPr>
              <a:t>7656 </a:t>
            </a:r>
            <a:r>
              <a:rPr lang="en-GB" sz="3600" dirty="0">
                <a:solidFill>
                  <a:schemeClr val="bg1"/>
                </a:solidFill>
              </a:rPr>
              <a:t>- £28.00</a:t>
            </a:r>
            <a:endParaRPr lang="en-GB" sz="3600" dirty="0">
              <a:solidFill>
                <a:schemeClr val="bg1"/>
              </a:solidFill>
            </a:endParaRPr>
          </a:p>
        </p:txBody>
      </p:sp>
    </p:spTree>
    <p:extLst>
      <p:ext uri="{BB962C8B-B14F-4D97-AF65-F5344CB8AC3E}">
        <p14:creationId xmlns:p14="http://schemas.microsoft.com/office/powerpoint/2010/main" val="334560517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2" name="Rectangle 1"/>
          <p:cNvSpPr/>
          <p:nvPr/>
        </p:nvSpPr>
        <p:spPr>
          <a:xfrm>
            <a:off x="542925" y="394692"/>
            <a:ext cx="10448925" cy="6186309"/>
          </a:xfrm>
          <a:prstGeom prst="rect">
            <a:avLst/>
          </a:prstGeom>
        </p:spPr>
        <p:txBody>
          <a:bodyPr wrap="square">
            <a:spAutoFit/>
          </a:bodyPr>
          <a:lstStyle/>
          <a:p>
            <a:pPr fontAlgn="base"/>
            <a:r>
              <a:rPr lang="en-GB" dirty="0">
                <a:solidFill>
                  <a:schemeClr val="bg1"/>
                </a:solidFill>
              </a:rPr>
              <a:t>Good morning,</a:t>
            </a:r>
            <a:br>
              <a:rPr lang="en-GB" dirty="0">
                <a:solidFill>
                  <a:schemeClr val="bg1"/>
                </a:solidFill>
              </a:rPr>
            </a:br>
            <a:endParaRPr lang="en-GB" dirty="0">
              <a:solidFill>
                <a:schemeClr val="bg1"/>
              </a:solidFill>
            </a:endParaRPr>
          </a:p>
          <a:p>
            <a:pPr fontAlgn="base"/>
            <a:r>
              <a:rPr lang="en-GB" dirty="0">
                <a:solidFill>
                  <a:schemeClr val="bg1"/>
                </a:solidFill>
              </a:rPr>
              <a:t>I'm a computer security student at De Montfort University and a freelance penetration tester (ethical hacker). I'm an avid user of your MORE Rewards system at </a:t>
            </a:r>
            <a:r>
              <a:rPr lang="en-GB" dirty="0" smtClean="0">
                <a:solidFill>
                  <a:schemeClr val="bg1"/>
                </a:solidFill>
              </a:rPr>
              <a:t>A CERTAIN PUB I WON’T BE MENTIONING AT DMU HACKERS </a:t>
            </a:r>
            <a:r>
              <a:rPr lang="en-GB" dirty="0">
                <a:solidFill>
                  <a:schemeClr val="bg1"/>
                </a:solidFill>
              </a:rPr>
              <a:t>in Leicester. Out of curiosity, I recently attempted to find out if there was a way to cheat the system to view the amount of points other users had on their cards, or artificially increase the amount of points on my own card.</a:t>
            </a:r>
            <a:br>
              <a:rPr lang="en-GB" dirty="0">
                <a:solidFill>
                  <a:schemeClr val="bg1"/>
                </a:solidFill>
              </a:rPr>
            </a:br>
            <a:endParaRPr lang="en-GB" dirty="0">
              <a:solidFill>
                <a:schemeClr val="bg1"/>
              </a:solidFill>
            </a:endParaRPr>
          </a:p>
          <a:p>
            <a:pPr fontAlgn="base"/>
            <a:r>
              <a:rPr lang="en-GB" dirty="0">
                <a:solidFill>
                  <a:schemeClr val="bg1"/>
                </a:solidFill>
              </a:rPr>
              <a:t>I was able to find a way to enumerate the amount of points and cash other users have on their cards, and can use this information to spend these points and cash at your various venues that support the MORE Rewards system. This means I can effectively give myself free food and drink at the expense of someone else's loyalty</a:t>
            </a:r>
            <a:r>
              <a:rPr lang="en-GB" dirty="0" smtClean="0">
                <a:solidFill>
                  <a:schemeClr val="bg1"/>
                </a:solidFill>
              </a:rPr>
              <a:t>.</a:t>
            </a:r>
            <a:r>
              <a:rPr lang="en-GB" dirty="0">
                <a:solidFill>
                  <a:schemeClr val="bg1"/>
                </a:solidFill>
              </a:rPr>
              <a:t/>
            </a:r>
            <a:br>
              <a:rPr lang="en-GB" dirty="0">
                <a:solidFill>
                  <a:schemeClr val="bg1"/>
                </a:solidFill>
              </a:rPr>
            </a:br>
            <a:endParaRPr lang="en-GB" dirty="0">
              <a:solidFill>
                <a:schemeClr val="bg1"/>
              </a:solidFill>
            </a:endParaRPr>
          </a:p>
          <a:p>
            <a:pPr fontAlgn="base"/>
            <a:r>
              <a:rPr lang="en-GB" dirty="0">
                <a:solidFill>
                  <a:schemeClr val="bg1"/>
                </a:solidFill>
              </a:rPr>
              <a:t>I must make clear that I have not abused this in anyway, and as an ethical hacker I am bringing this to your attention </a:t>
            </a:r>
            <a:r>
              <a:rPr lang="en-GB" dirty="0" err="1">
                <a:solidFill>
                  <a:schemeClr val="bg1"/>
                </a:solidFill>
              </a:rPr>
              <a:t>incase</a:t>
            </a:r>
            <a:r>
              <a:rPr lang="en-GB" dirty="0">
                <a:solidFill>
                  <a:schemeClr val="bg1"/>
                </a:solidFill>
              </a:rPr>
              <a:t> you decide it is a problem that is worth fixing</a:t>
            </a:r>
            <a:r>
              <a:rPr lang="en-GB" dirty="0" smtClean="0">
                <a:solidFill>
                  <a:schemeClr val="bg1"/>
                </a:solidFill>
              </a:rPr>
              <a:t>.</a:t>
            </a:r>
            <a:r>
              <a:rPr lang="en-GB" dirty="0">
                <a:solidFill>
                  <a:schemeClr val="bg1"/>
                </a:solidFill>
              </a:rPr>
              <a:t/>
            </a:r>
            <a:br>
              <a:rPr lang="en-GB" dirty="0">
                <a:solidFill>
                  <a:schemeClr val="bg1"/>
                </a:solidFill>
              </a:rPr>
            </a:br>
            <a:endParaRPr lang="en-GB" dirty="0">
              <a:solidFill>
                <a:schemeClr val="bg1"/>
              </a:solidFill>
            </a:endParaRPr>
          </a:p>
          <a:p>
            <a:pPr fontAlgn="base"/>
            <a:r>
              <a:rPr lang="en-GB" dirty="0">
                <a:solidFill>
                  <a:schemeClr val="bg1"/>
                </a:solidFill>
              </a:rPr>
              <a:t>If this email has not reached the correct place, please forward this on to the relevant person</a:t>
            </a:r>
            <a:r>
              <a:rPr lang="en-GB" dirty="0" smtClean="0">
                <a:solidFill>
                  <a:schemeClr val="bg1"/>
                </a:solidFill>
              </a:rPr>
              <a:t>.</a:t>
            </a:r>
            <a:r>
              <a:rPr lang="en-GB" dirty="0">
                <a:solidFill>
                  <a:schemeClr val="bg1"/>
                </a:solidFill>
              </a:rPr>
              <a:t/>
            </a:r>
            <a:br>
              <a:rPr lang="en-GB" dirty="0">
                <a:solidFill>
                  <a:schemeClr val="bg1"/>
                </a:solidFill>
              </a:rPr>
            </a:br>
            <a:endParaRPr lang="en-GB" dirty="0">
              <a:solidFill>
                <a:schemeClr val="bg1"/>
              </a:solidFill>
            </a:endParaRPr>
          </a:p>
          <a:p>
            <a:pPr fontAlgn="base"/>
            <a:r>
              <a:rPr lang="en-GB" dirty="0">
                <a:solidFill>
                  <a:schemeClr val="bg1"/>
                </a:solidFill>
              </a:rPr>
              <a:t>Please feel free to email me back or give me a call to ask for any more details</a:t>
            </a:r>
            <a:r>
              <a:rPr lang="en-GB" dirty="0" smtClean="0">
                <a:solidFill>
                  <a:schemeClr val="bg1"/>
                </a:solidFill>
              </a:rPr>
              <a:t>.</a:t>
            </a:r>
            <a:r>
              <a:rPr lang="en-GB" dirty="0">
                <a:solidFill>
                  <a:schemeClr val="bg1"/>
                </a:solidFill>
              </a:rPr>
              <a:t/>
            </a:r>
            <a:br>
              <a:rPr lang="en-GB" dirty="0">
                <a:solidFill>
                  <a:schemeClr val="bg1"/>
                </a:solidFill>
              </a:rPr>
            </a:br>
            <a:endParaRPr lang="en-GB" dirty="0">
              <a:solidFill>
                <a:schemeClr val="bg1"/>
              </a:solidFill>
            </a:endParaRPr>
          </a:p>
          <a:p>
            <a:pPr fontAlgn="base"/>
            <a:r>
              <a:rPr lang="en-GB" dirty="0">
                <a:solidFill>
                  <a:schemeClr val="bg1"/>
                </a:solidFill>
              </a:rPr>
              <a:t>Cheers</a:t>
            </a:r>
            <a:br>
              <a:rPr lang="en-GB" dirty="0">
                <a:solidFill>
                  <a:schemeClr val="bg1"/>
                </a:solidFill>
              </a:rPr>
            </a:br>
            <a:endParaRPr lang="en-GB" dirty="0">
              <a:solidFill>
                <a:schemeClr val="bg1"/>
              </a:solidFill>
            </a:endParaRPr>
          </a:p>
          <a:p>
            <a:r>
              <a:rPr lang="en-GB" dirty="0">
                <a:solidFill>
                  <a:schemeClr val="bg1"/>
                </a:solidFill>
              </a:rPr>
              <a:t>Chris</a:t>
            </a:r>
            <a:endParaRPr lang="en-GB" dirty="0">
              <a:solidFill>
                <a:schemeClr val="bg1"/>
              </a:solidFill>
            </a:endParaRPr>
          </a:p>
        </p:txBody>
      </p:sp>
    </p:spTree>
    <p:extLst>
      <p:ext uri="{BB962C8B-B14F-4D97-AF65-F5344CB8AC3E}">
        <p14:creationId xmlns:p14="http://schemas.microsoft.com/office/powerpoint/2010/main" val="320839525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2" name="Rectangle 1"/>
          <p:cNvSpPr/>
          <p:nvPr/>
        </p:nvSpPr>
        <p:spPr>
          <a:xfrm>
            <a:off x="390524" y="419101"/>
            <a:ext cx="10887075" cy="2862322"/>
          </a:xfrm>
          <a:prstGeom prst="rect">
            <a:avLst/>
          </a:prstGeom>
        </p:spPr>
        <p:txBody>
          <a:bodyPr wrap="square">
            <a:spAutoFit/>
          </a:bodyPr>
          <a:lstStyle/>
          <a:p>
            <a:pPr fontAlgn="base"/>
            <a:r>
              <a:rPr lang="en-GB" sz="2000" dirty="0">
                <a:solidFill>
                  <a:schemeClr val="bg1"/>
                </a:solidFill>
              </a:rPr>
              <a:t>Hi Chris,</a:t>
            </a:r>
            <a:r>
              <a:rPr lang="en-GB" sz="2000" dirty="0">
                <a:solidFill>
                  <a:schemeClr val="bg1"/>
                </a:solidFill>
              </a:rPr>
              <a:t/>
            </a:r>
            <a:br>
              <a:rPr lang="en-GB" sz="2000" dirty="0">
                <a:solidFill>
                  <a:schemeClr val="bg1"/>
                </a:solidFill>
              </a:rPr>
            </a:br>
            <a:r>
              <a:rPr lang="en-GB" sz="2000" dirty="0">
                <a:solidFill>
                  <a:schemeClr val="bg1"/>
                </a:solidFill>
              </a:rPr>
              <a:t/>
            </a:r>
            <a:br>
              <a:rPr lang="en-GB" sz="2000" dirty="0">
                <a:solidFill>
                  <a:schemeClr val="bg1"/>
                </a:solidFill>
              </a:rPr>
            </a:br>
            <a:r>
              <a:rPr lang="en-GB" sz="2000" dirty="0">
                <a:solidFill>
                  <a:schemeClr val="bg1"/>
                </a:solidFill>
              </a:rPr>
              <a:t>Many thanks for the email below which has been passed onto us as the developer of the MORE reward app.</a:t>
            </a:r>
            <a:r>
              <a:rPr lang="en-GB" sz="2000" dirty="0">
                <a:solidFill>
                  <a:schemeClr val="bg1"/>
                </a:solidFill>
              </a:rPr>
              <a:t/>
            </a:r>
            <a:br>
              <a:rPr lang="en-GB" sz="2000" dirty="0">
                <a:solidFill>
                  <a:schemeClr val="bg1"/>
                </a:solidFill>
              </a:rPr>
            </a:br>
            <a:r>
              <a:rPr lang="en-GB" sz="2000" dirty="0">
                <a:solidFill>
                  <a:schemeClr val="bg1"/>
                </a:solidFill>
              </a:rPr>
              <a:t/>
            </a:r>
            <a:br>
              <a:rPr lang="en-GB" sz="2000" dirty="0">
                <a:solidFill>
                  <a:schemeClr val="bg1"/>
                </a:solidFill>
              </a:rPr>
            </a:br>
            <a:r>
              <a:rPr lang="en-GB" sz="2000" dirty="0">
                <a:solidFill>
                  <a:schemeClr val="bg1"/>
                </a:solidFill>
              </a:rPr>
              <a:t>Please could you provide us with some technical information about how you have been able to achieve the below which will enable us to validate and resolve the potential exploit?</a:t>
            </a:r>
            <a:r>
              <a:rPr lang="en-GB" sz="2000" dirty="0">
                <a:solidFill>
                  <a:schemeClr val="bg1"/>
                </a:solidFill>
              </a:rPr>
              <a:t/>
            </a:r>
            <a:br>
              <a:rPr lang="en-GB" sz="2000" dirty="0">
                <a:solidFill>
                  <a:schemeClr val="bg1"/>
                </a:solidFill>
              </a:rPr>
            </a:br>
            <a:r>
              <a:rPr lang="en-GB" sz="2000" dirty="0">
                <a:solidFill>
                  <a:schemeClr val="bg1"/>
                </a:solidFill>
              </a:rPr>
              <a:t/>
            </a:r>
            <a:br>
              <a:rPr lang="en-GB" sz="2000" dirty="0">
                <a:solidFill>
                  <a:schemeClr val="bg1"/>
                </a:solidFill>
              </a:rPr>
            </a:br>
            <a:r>
              <a:rPr lang="en-GB" sz="2000" dirty="0" smtClean="0">
                <a:solidFill>
                  <a:schemeClr val="bg1"/>
                </a:solidFill>
              </a:rPr>
              <a:t>Regards</a:t>
            </a:r>
            <a:endParaRPr lang="en-GB" sz="2000" dirty="0">
              <a:solidFill>
                <a:schemeClr val="bg1"/>
              </a:solidFill>
            </a:endParaRPr>
          </a:p>
        </p:txBody>
      </p:sp>
      <p:sp>
        <p:nvSpPr>
          <p:cNvPr id="5" name="Rectangle 4"/>
          <p:cNvSpPr/>
          <p:nvPr/>
        </p:nvSpPr>
        <p:spPr>
          <a:xfrm>
            <a:off x="390524" y="4580226"/>
            <a:ext cx="10315575" cy="1938992"/>
          </a:xfrm>
          <a:prstGeom prst="rect">
            <a:avLst/>
          </a:prstGeom>
        </p:spPr>
        <p:txBody>
          <a:bodyPr wrap="square">
            <a:spAutoFit/>
          </a:bodyPr>
          <a:lstStyle/>
          <a:p>
            <a:pPr fontAlgn="base"/>
            <a:r>
              <a:rPr lang="en-GB" sz="2000" dirty="0">
                <a:solidFill>
                  <a:schemeClr val="bg1"/>
                </a:solidFill>
              </a:rPr>
              <a:t>Hi Chris,</a:t>
            </a:r>
          </a:p>
          <a:p>
            <a:pPr fontAlgn="base"/>
            <a:r>
              <a:rPr lang="en-GB" sz="2000" dirty="0">
                <a:solidFill>
                  <a:schemeClr val="bg1"/>
                </a:solidFill>
              </a:rPr>
              <a:t> </a:t>
            </a:r>
          </a:p>
          <a:p>
            <a:pPr fontAlgn="base"/>
            <a:r>
              <a:rPr lang="en-GB" sz="2000" dirty="0">
                <a:solidFill>
                  <a:schemeClr val="bg1"/>
                </a:solidFill>
              </a:rPr>
              <a:t>As a thank you for disclosing this issue to us we have credited your </a:t>
            </a:r>
            <a:r>
              <a:rPr lang="en-GB" sz="2000" dirty="0" smtClean="0">
                <a:solidFill>
                  <a:schemeClr val="bg1"/>
                </a:solidFill>
              </a:rPr>
              <a:t>card </a:t>
            </a:r>
            <a:r>
              <a:rPr lang="en-GB" sz="2000" dirty="0">
                <a:solidFill>
                  <a:schemeClr val="bg1"/>
                </a:solidFill>
              </a:rPr>
              <a:t>with £150.</a:t>
            </a:r>
          </a:p>
          <a:p>
            <a:pPr fontAlgn="base"/>
            <a:r>
              <a:rPr lang="en-GB" sz="2000" dirty="0">
                <a:solidFill>
                  <a:schemeClr val="bg1"/>
                </a:solidFill>
              </a:rPr>
              <a:t> </a:t>
            </a:r>
          </a:p>
          <a:p>
            <a:pPr fontAlgn="base"/>
            <a:r>
              <a:rPr lang="en-GB" sz="2000" dirty="0">
                <a:solidFill>
                  <a:schemeClr val="bg1"/>
                </a:solidFill>
              </a:rPr>
              <a:t>Don’t spend it all at once!!</a:t>
            </a:r>
          </a:p>
          <a:p>
            <a:pPr fontAlgn="base"/>
            <a:r>
              <a:rPr lang="en-GB" sz="2000" dirty="0">
                <a:solidFill>
                  <a:schemeClr val="bg1"/>
                </a:solidFill>
              </a:rPr>
              <a:t> </a:t>
            </a:r>
          </a:p>
        </p:txBody>
      </p:sp>
    </p:spTree>
    <p:extLst>
      <p:ext uri="{BB962C8B-B14F-4D97-AF65-F5344CB8AC3E}">
        <p14:creationId xmlns:p14="http://schemas.microsoft.com/office/powerpoint/2010/main" val="327239117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2" name="Rectangle 1"/>
          <p:cNvSpPr/>
          <p:nvPr/>
        </p:nvSpPr>
        <p:spPr>
          <a:xfrm>
            <a:off x="3009899" y="1781175"/>
            <a:ext cx="5829301" cy="646331"/>
          </a:xfrm>
          <a:prstGeom prst="rect">
            <a:avLst/>
          </a:prstGeom>
        </p:spPr>
        <p:txBody>
          <a:bodyPr wrap="square">
            <a:spAutoFit/>
          </a:bodyPr>
          <a:lstStyle/>
          <a:p>
            <a:endParaRPr lang="en-GB" sz="3600" dirty="0">
              <a:solidFill>
                <a:schemeClr val="bg1"/>
              </a:solidFill>
            </a:endParaRPr>
          </a:p>
        </p:txBody>
      </p:sp>
      <p:pic>
        <p:nvPicPr>
          <p:cNvPr id="5124" name="Picture 4" descr="https://scontent-lhr3-1.xx.fbcdn.net/v/t1.15752-9/43085180_696999207342941_9016803394320334848_n.jpg?_nc_cat=108&amp;oh=1f37ac8d330c06e70c5d21077ef4e6ec&amp;oe=5C5C1FB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46525" y="300037"/>
            <a:ext cx="3518323" cy="6257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976705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duotone>
              <a:prstClr val="black"/>
              <a:schemeClr val="tx1">
                <a:tint val="45000"/>
                <a:satMod val="400000"/>
              </a:schemeClr>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a:effectLst>
            <a:outerShdw blurRad="50800" dist="50800" dir="5400000" algn="ctr" rotWithShape="0">
              <a:srgbClr val="000000">
                <a:alpha val="0"/>
              </a:srgbClr>
            </a:outerShdw>
          </a:effectLst>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55786" y="356009"/>
            <a:ext cx="4280428" cy="4988893"/>
          </a:xfrm>
          <a:prstGeom prst="rect">
            <a:avLst/>
          </a:prstGeom>
          <a:effectLst>
            <a:outerShdw blurRad="50800" dist="50800" dir="5400000" algn="ctr" rotWithShape="0">
              <a:srgbClr val="000000"/>
            </a:outerShdw>
          </a:effectLst>
        </p:spPr>
      </p:pic>
      <p:sp>
        <p:nvSpPr>
          <p:cNvPr id="3" name="TextBox 2"/>
          <p:cNvSpPr txBox="1"/>
          <p:nvPr/>
        </p:nvSpPr>
        <p:spPr>
          <a:xfrm>
            <a:off x="616323" y="5606709"/>
            <a:ext cx="10959354" cy="646331"/>
          </a:xfrm>
          <a:prstGeom prst="rect">
            <a:avLst/>
          </a:prstGeom>
          <a:noFill/>
          <a:effectLst>
            <a:outerShdw blurRad="50800" dist="50800" dir="5400000" algn="ctr" rotWithShape="0">
              <a:srgbClr val="000000"/>
            </a:outerShdw>
          </a:effectLst>
        </p:spPr>
        <p:txBody>
          <a:bodyPr wrap="square" rtlCol="0">
            <a:spAutoFit/>
          </a:bodyPr>
          <a:lstStyle/>
          <a:p>
            <a:pPr algn="ctr"/>
            <a:r>
              <a:rPr lang="en-GB" sz="3600" dirty="0" smtClean="0">
                <a:ln>
                  <a:solidFill>
                    <a:schemeClr val="tx1"/>
                  </a:solidFill>
                </a:ln>
                <a:solidFill>
                  <a:schemeClr val="bg1"/>
                </a:solidFill>
                <a:latin typeface="Krungthep" charset="-34"/>
                <a:ea typeface="Krungthep" charset="-34"/>
                <a:cs typeface="Krungthep" charset="-34"/>
              </a:rPr>
              <a:t>Email Spoofing</a:t>
            </a:r>
            <a:endParaRPr lang="en-US" sz="3600" dirty="0">
              <a:ln>
                <a:solidFill>
                  <a:schemeClr val="tx1"/>
                </a:solidFill>
              </a:ln>
              <a:solidFill>
                <a:schemeClr val="bg1"/>
              </a:solidFill>
              <a:latin typeface="Krungthep" charset="-34"/>
              <a:ea typeface="Krungthep" charset="-34"/>
              <a:cs typeface="Krungthep" charset="-34"/>
            </a:endParaRPr>
          </a:p>
        </p:txBody>
      </p:sp>
      <p:sp>
        <p:nvSpPr>
          <p:cNvPr id="8" name="TextBox 7"/>
          <p:cNvSpPr txBox="1"/>
          <p:nvPr/>
        </p:nvSpPr>
        <p:spPr>
          <a:xfrm>
            <a:off x="864786" y="122692"/>
            <a:ext cx="3606312" cy="646331"/>
          </a:xfrm>
          <a:prstGeom prst="rect">
            <a:avLst/>
          </a:prstGeom>
          <a:noFill/>
          <a:effectLst>
            <a:outerShdw blurRad="50800" dist="50800" dir="5400000" algn="ctr" rotWithShape="0">
              <a:srgbClr val="000000"/>
            </a:outerShdw>
          </a:effectLst>
        </p:spPr>
        <p:txBody>
          <a:bodyPr wrap="square" rtlCol="0">
            <a:spAutoFit/>
          </a:bodyPr>
          <a:lstStyle/>
          <a:p>
            <a:r>
              <a:rPr lang="en-GB" sz="3600" dirty="0" smtClean="0">
                <a:ln>
                  <a:solidFill>
                    <a:schemeClr val="tx1"/>
                  </a:solidFill>
                </a:ln>
                <a:solidFill>
                  <a:schemeClr val="bg1"/>
                </a:solidFill>
                <a:latin typeface="Krungthep" charset="-34"/>
                <a:ea typeface="Krungthep" charset="-34"/>
                <a:cs typeface="Krungthep" charset="-34"/>
              </a:rPr>
              <a:t>/</a:t>
            </a:r>
            <a:r>
              <a:rPr lang="en-GB" sz="3600" dirty="0" err="1" smtClean="0">
                <a:ln>
                  <a:solidFill>
                    <a:schemeClr val="tx1"/>
                  </a:solidFill>
                </a:ln>
                <a:solidFill>
                  <a:schemeClr val="bg1"/>
                </a:solidFill>
                <a:latin typeface="Krungthep" charset="-34"/>
                <a:ea typeface="Krungthep" charset="-34"/>
                <a:cs typeface="Krungthep" charset="-34"/>
              </a:rPr>
              <a:t>dmuhackers</a:t>
            </a:r>
            <a:endParaRPr lang="en-US" sz="3600" dirty="0">
              <a:ln>
                <a:solidFill>
                  <a:schemeClr val="tx1"/>
                </a:solidFill>
              </a:ln>
              <a:solidFill>
                <a:schemeClr val="bg1"/>
              </a:solidFill>
              <a:latin typeface="Krungthep" charset="-34"/>
              <a:ea typeface="Krungthep" charset="-34"/>
              <a:cs typeface="Krungthep" charset="-34"/>
            </a:endParaRPr>
          </a:p>
        </p:txBody>
      </p:sp>
      <p:sp>
        <p:nvSpPr>
          <p:cNvPr id="9" name="TextBox 8"/>
          <p:cNvSpPr txBox="1"/>
          <p:nvPr/>
        </p:nvSpPr>
        <p:spPr>
          <a:xfrm>
            <a:off x="8413091" y="117509"/>
            <a:ext cx="4077372" cy="646331"/>
          </a:xfrm>
          <a:prstGeom prst="rect">
            <a:avLst/>
          </a:prstGeom>
          <a:noFill/>
          <a:effectLst>
            <a:outerShdw blurRad="50800" dist="50800" dir="5400000" algn="ctr" rotWithShape="0">
              <a:srgbClr val="000000"/>
            </a:outerShdw>
          </a:effectLst>
        </p:spPr>
        <p:txBody>
          <a:bodyPr wrap="square" rtlCol="0">
            <a:spAutoFit/>
          </a:bodyPr>
          <a:lstStyle/>
          <a:p>
            <a:r>
              <a:rPr lang="en-GB" sz="3600" dirty="0" smtClean="0">
                <a:ln>
                  <a:solidFill>
                    <a:schemeClr val="tx1"/>
                  </a:solidFill>
                </a:ln>
                <a:solidFill>
                  <a:schemeClr val="bg1"/>
                </a:solidFill>
                <a:latin typeface="Krungthep" charset="-34"/>
                <a:ea typeface="Krungthep" charset="-34"/>
                <a:cs typeface="Krungthep" charset="-34"/>
              </a:rPr>
              <a:t>@</a:t>
            </a:r>
            <a:r>
              <a:rPr lang="en-GB" sz="3600" dirty="0" err="1" smtClean="0">
                <a:ln>
                  <a:solidFill>
                    <a:schemeClr val="tx1"/>
                  </a:solidFill>
                </a:ln>
                <a:solidFill>
                  <a:schemeClr val="bg1"/>
                </a:solidFill>
                <a:latin typeface="Krungthep" charset="-34"/>
                <a:ea typeface="Krungthep" charset="-34"/>
                <a:cs typeface="Krungthep" charset="-34"/>
              </a:rPr>
              <a:t>dmuhackers</a:t>
            </a:r>
            <a:endParaRPr lang="en-US" sz="3600" dirty="0">
              <a:ln>
                <a:solidFill>
                  <a:schemeClr val="tx1"/>
                </a:solidFill>
              </a:ln>
              <a:solidFill>
                <a:schemeClr val="bg1"/>
              </a:solidFill>
              <a:latin typeface="Krungthep" charset="-34"/>
              <a:ea typeface="Krungthep" charset="-34"/>
              <a:cs typeface="Krungthep" charset="-34"/>
            </a:endParaRPr>
          </a:p>
        </p:txBody>
      </p:sp>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50687" y="146312"/>
            <a:ext cx="588723" cy="588723"/>
          </a:xfrm>
          <a:prstGeom prst="rect">
            <a:avLst/>
          </a:prstGeom>
          <a:effectLst>
            <a:outerShdw blurRad="50800" dist="50800" dir="5400000" algn="ctr" rotWithShape="0">
              <a:srgbClr val="000000"/>
            </a:outerShdw>
          </a:effectLst>
        </p:spPr>
      </p:pic>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4018" y="29319"/>
            <a:ext cx="801442" cy="780070"/>
          </a:xfrm>
          <a:prstGeom prst="rect">
            <a:avLst/>
          </a:prstGeom>
          <a:effectLst>
            <a:outerShdw blurRad="50800" dist="50800" dir="5400000" algn="ctr" rotWithShape="0">
              <a:srgbClr val="000000"/>
            </a:outerShdw>
          </a:effectLst>
        </p:spPr>
      </p:pic>
    </p:spTree>
    <p:extLst>
      <p:ext uri="{BB962C8B-B14F-4D97-AF65-F5344CB8AC3E}">
        <p14:creationId xmlns:p14="http://schemas.microsoft.com/office/powerpoint/2010/main" val="421793968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304799" y="2459504"/>
            <a:ext cx="11582401" cy="1938992"/>
          </a:xfrm>
          <a:prstGeom prst="rect">
            <a:avLst/>
          </a:prstGeom>
          <a:noFill/>
        </p:spPr>
        <p:txBody>
          <a:bodyPr wrap="square" rtlCol="0">
            <a:spAutoFit/>
          </a:bodyPr>
          <a:lstStyle/>
          <a:p>
            <a:pPr algn="ctr"/>
            <a:r>
              <a:rPr lang="en-GB" sz="4000" dirty="0">
                <a:solidFill>
                  <a:schemeClr val="bg1"/>
                </a:solidFill>
              </a:rPr>
              <a:t>Email spoofing is the forgery of an email header so that the message appears to have originated from someone or somewhere other than the actual source.</a:t>
            </a:r>
          </a:p>
        </p:txBody>
      </p:sp>
    </p:spTree>
    <p:extLst>
      <p:ext uri="{BB962C8B-B14F-4D97-AF65-F5344CB8AC3E}">
        <p14:creationId xmlns:p14="http://schemas.microsoft.com/office/powerpoint/2010/main" val="414269248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0" y="2151727"/>
            <a:ext cx="12192000" cy="2554545"/>
          </a:xfrm>
          <a:prstGeom prst="rect">
            <a:avLst/>
          </a:prstGeom>
          <a:noFill/>
        </p:spPr>
        <p:txBody>
          <a:bodyPr wrap="square" rtlCol="0">
            <a:spAutoFit/>
          </a:bodyPr>
          <a:lstStyle/>
          <a:p>
            <a:pPr algn="ctr"/>
            <a:r>
              <a:rPr lang="en-GB" sz="4000" dirty="0">
                <a:solidFill>
                  <a:schemeClr val="bg1"/>
                </a:solidFill>
              </a:rPr>
              <a:t>Email spoofing is a tactic used in phishing and spam campaigns because people are more likely to open an email when they think it has been sent by a legitimate source.</a:t>
            </a:r>
          </a:p>
        </p:txBody>
      </p:sp>
    </p:spTree>
    <p:extLst>
      <p:ext uri="{BB962C8B-B14F-4D97-AF65-F5344CB8AC3E}">
        <p14:creationId xmlns:p14="http://schemas.microsoft.com/office/powerpoint/2010/main" val="381296320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0" y="3075057"/>
            <a:ext cx="12192000" cy="707886"/>
          </a:xfrm>
          <a:prstGeom prst="rect">
            <a:avLst/>
          </a:prstGeom>
          <a:noFill/>
        </p:spPr>
        <p:txBody>
          <a:bodyPr wrap="square" rtlCol="0">
            <a:spAutoFit/>
          </a:bodyPr>
          <a:lstStyle/>
          <a:p>
            <a:pPr algn="ctr"/>
            <a:r>
              <a:rPr lang="en-GB" sz="4000" dirty="0" smtClean="0">
                <a:solidFill>
                  <a:schemeClr val="bg1"/>
                </a:solidFill>
              </a:rPr>
              <a:t>It’s an </a:t>
            </a:r>
            <a:r>
              <a:rPr lang="en-GB" sz="4000" dirty="0" smtClean="0">
                <a:solidFill>
                  <a:schemeClr val="bg1"/>
                </a:solidFill>
              </a:rPr>
              <a:t>old method now we have SPF, DKIM, DMARC </a:t>
            </a:r>
            <a:endParaRPr lang="en-GB" sz="4000" dirty="0">
              <a:solidFill>
                <a:schemeClr val="bg1"/>
              </a:solidFill>
            </a:endParaRPr>
          </a:p>
        </p:txBody>
      </p:sp>
    </p:spTree>
    <p:extLst>
      <p:ext uri="{BB962C8B-B14F-4D97-AF65-F5344CB8AC3E}">
        <p14:creationId xmlns:p14="http://schemas.microsoft.com/office/powerpoint/2010/main" val="110852823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17929" y="2151727"/>
            <a:ext cx="12192000" cy="2554545"/>
          </a:xfrm>
          <a:prstGeom prst="rect">
            <a:avLst/>
          </a:prstGeom>
          <a:noFill/>
        </p:spPr>
        <p:txBody>
          <a:bodyPr wrap="square" rtlCol="0">
            <a:spAutoFit/>
          </a:bodyPr>
          <a:lstStyle/>
          <a:p>
            <a:pPr algn="ctr"/>
            <a:r>
              <a:rPr lang="en-GB" sz="4000" dirty="0" smtClean="0">
                <a:solidFill>
                  <a:schemeClr val="bg1"/>
                </a:solidFill>
              </a:rPr>
              <a:t>Open up the command line and type:</a:t>
            </a:r>
          </a:p>
          <a:p>
            <a:pPr algn="ctr"/>
            <a:endParaRPr lang="en-GB" sz="4000" dirty="0" smtClean="0">
              <a:solidFill>
                <a:schemeClr val="bg1"/>
              </a:solidFill>
            </a:endParaRPr>
          </a:p>
          <a:p>
            <a:pPr algn="ctr"/>
            <a:r>
              <a:rPr lang="en-GB" sz="4000" dirty="0" smtClean="0">
                <a:solidFill>
                  <a:schemeClr val="bg1"/>
                </a:solidFill>
              </a:rPr>
              <a:t>telnet </a:t>
            </a:r>
            <a:r>
              <a:rPr lang="en-GB" sz="4000" dirty="0">
                <a:solidFill>
                  <a:schemeClr val="bg1"/>
                </a:solidFill>
              </a:rPr>
              <a:t>mail5.dmu.ac.uk </a:t>
            </a:r>
            <a:r>
              <a:rPr lang="en-GB" sz="4000" dirty="0" smtClean="0">
                <a:solidFill>
                  <a:schemeClr val="bg1"/>
                </a:solidFill>
              </a:rPr>
              <a:t>25</a:t>
            </a:r>
          </a:p>
          <a:p>
            <a:pPr algn="ctr"/>
            <a:r>
              <a:rPr lang="en-GB" sz="4000" dirty="0" smtClean="0">
                <a:solidFill>
                  <a:schemeClr val="bg1"/>
                </a:solidFill>
              </a:rPr>
              <a:t>[ENTER]</a:t>
            </a:r>
          </a:p>
        </p:txBody>
      </p:sp>
    </p:spTree>
    <p:extLst>
      <p:ext uri="{BB962C8B-B14F-4D97-AF65-F5344CB8AC3E}">
        <p14:creationId xmlns:p14="http://schemas.microsoft.com/office/powerpoint/2010/main" val="128461266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0" y="130625"/>
            <a:ext cx="12192000" cy="1015663"/>
          </a:xfrm>
          <a:prstGeom prst="rect">
            <a:avLst/>
          </a:prstGeom>
          <a:noFill/>
        </p:spPr>
        <p:txBody>
          <a:bodyPr wrap="square" rtlCol="0">
            <a:spAutoFit/>
          </a:bodyPr>
          <a:lstStyle/>
          <a:p>
            <a:pPr algn="ctr"/>
            <a:r>
              <a:rPr lang="en-GB" sz="6000" dirty="0" smtClean="0">
                <a:ln>
                  <a:solidFill>
                    <a:schemeClr val="tx1"/>
                  </a:solidFill>
                </a:ln>
                <a:solidFill>
                  <a:schemeClr val="bg1"/>
                </a:solidFill>
                <a:latin typeface="Krungthep" charset="-34"/>
                <a:ea typeface="Krungthep" charset="-34"/>
                <a:cs typeface="Krungthep" charset="-34"/>
              </a:rPr>
              <a:t>Chairman: Chris</a:t>
            </a:r>
            <a:endParaRPr lang="en-US" sz="6000" dirty="0">
              <a:ln>
                <a:solidFill>
                  <a:schemeClr val="tx1"/>
                </a:solidFill>
              </a:ln>
              <a:solidFill>
                <a:schemeClr val="bg1"/>
              </a:solidFill>
              <a:latin typeface="Krungthep" charset="-34"/>
              <a:ea typeface="Krungthep" charset="-34"/>
              <a:cs typeface="Krungthep" charset="-34"/>
            </a:endParaRPr>
          </a:p>
        </p:txBody>
      </p:sp>
      <p:pic>
        <p:nvPicPr>
          <p:cNvPr id="1026" name="Picture 2" descr="Image may contain: Chris Hatton, sitting, drink, table and indoor"/>
          <p:cNvPicPr>
            <a:picLocks noChangeAspect="1" noChangeArrowheads="1"/>
          </p:cNvPicPr>
          <p:nvPr/>
        </p:nvPicPr>
        <p:blipFill rotWithShape="1">
          <a:blip r:embed="rId4">
            <a:extLst>
              <a:ext uri="{28A0092B-C50C-407E-A947-70E740481C1C}">
                <a14:useLocalDpi xmlns:a14="http://schemas.microsoft.com/office/drawing/2010/main" val="0"/>
              </a:ext>
            </a:extLst>
          </a:blip>
          <a:srcRect l="4424" t="3987" r="4424" b="4686"/>
          <a:stretch/>
        </p:blipFill>
        <p:spPr bwMode="auto">
          <a:xfrm>
            <a:off x="3619500" y="1295400"/>
            <a:ext cx="4972050" cy="4981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915133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17929" y="2151727"/>
            <a:ext cx="12192000" cy="2554545"/>
          </a:xfrm>
          <a:prstGeom prst="rect">
            <a:avLst/>
          </a:prstGeom>
          <a:noFill/>
        </p:spPr>
        <p:txBody>
          <a:bodyPr wrap="square" rtlCol="0">
            <a:spAutoFit/>
          </a:bodyPr>
          <a:lstStyle/>
          <a:p>
            <a:pPr algn="ctr"/>
            <a:r>
              <a:rPr lang="en-GB" sz="4000" dirty="0" smtClean="0">
                <a:solidFill>
                  <a:schemeClr val="bg1"/>
                </a:solidFill>
              </a:rPr>
              <a:t>Next type this, to say hello:</a:t>
            </a:r>
          </a:p>
          <a:p>
            <a:pPr algn="ctr"/>
            <a:endParaRPr lang="en-GB" sz="4000" dirty="0" smtClean="0">
              <a:solidFill>
                <a:schemeClr val="bg1"/>
              </a:solidFill>
            </a:endParaRPr>
          </a:p>
          <a:p>
            <a:pPr algn="ctr"/>
            <a:r>
              <a:rPr lang="en-GB" sz="4000" dirty="0">
                <a:solidFill>
                  <a:schemeClr val="bg1"/>
                </a:solidFill>
              </a:rPr>
              <a:t>EHLO </a:t>
            </a:r>
            <a:r>
              <a:rPr lang="en-GB" sz="4000" dirty="0" err="1" smtClean="0">
                <a:solidFill>
                  <a:schemeClr val="bg1"/>
                </a:solidFill>
              </a:rPr>
              <a:t>dmu.ac.uk</a:t>
            </a:r>
            <a:endParaRPr lang="en-GB" sz="4000" dirty="0" smtClean="0">
              <a:solidFill>
                <a:schemeClr val="bg1"/>
              </a:solidFill>
            </a:endParaRPr>
          </a:p>
          <a:p>
            <a:pPr algn="ctr"/>
            <a:r>
              <a:rPr lang="en-GB" sz="4000" dirty="0" smtClean="0">
                <a:solidFill>
                  <a:schemeClr val="bg1"/>
                </a:solidFill>
              </a:rPr>
              <a:t>[ENTER]</a:t>
            </a:r>
          </a:p>
        </p:txBody>
      </p:sp>
    </p:spTree>
    <p:extLst>
      <p:ext uri="{BB962C8B-B14F-4D97-AF65-F5344CB8AC3E}">
        <p14:creationId xmlns:p14="http://schemas.microsoft.com/office/powerpoint/2010/main" val="382384556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929"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0" y="2151727"/>
            <a:ext cx="12192000" cy="2554545"/>
          </a:xfrm>
          <a:prstGeom prst="rect">
            <a:avLst/>
          </a:prstGeom>
          <a:noFill/>
        </p:spPr>
        <p:txBody>
          <a:bodyPr wrap="square" rtlCol="0">
            <a:spAutoFit/>
          </a:bodyPr>
          <a:lstStyle/>
          <a:p>
            <a:pPr algn="ctr"/>
            <a:r>
              <a:rPr lang="en-GB" sz="4000" dirty="0" smtClean="0">
                <a:solidFill>
                  <a:schemeClr val="bg1"/>
                </a:solidFill>
              </a:rPr>
              <a:t>Next enter the email you’re spoofing from:</a:t>
            </a:r>
          </a:p>
          <a:p>
            <a:pPr algn="ctr"/>
            <a:endParaRPr lang="en-GB" sz="4000" dirty="0" smtClean="0">
              <a:solidFill>
                <a:schemeClr val="bg1"/>
              </a:solidFill>
            </a:endParaRPr>
          </a:p>
          <a:p>
            <a:pPr algn="ctr"/>
            <a:r>
              <a:rPr lang="en-GB" sz="4000" dirty="0">
                <a:solidFill>
                  <a:schemeClr val="bg1"/>
                </a:solidFill>
              </a:rPr>
              <a:t>MAIL FROM: </a:t>
            </a:r>
            <a:r>
              <a:rPr lang="en-GB" sz="4000" dirty="0" smtClean="0">
                <a:solidFill>
                  <a:schemeClr val="bg1"/>
                </a:solidFill>
              </a:rPr>
              <a:t>&lt;</a:t>
            </a:r>
            <a:r>
              <a:rPr lang="en-GB" sz="4000" dirty="0" err="1" smtClean="0">
                <a:solidFill>
                  <a:schemeClr val="bg1"/>
                </a:solidFill>
              </a:rPr>
              <a:t>fakeemail@whatever.com</a:t>
            </a:r>
            <a:r>
              <a:rPr lang="en-GB" sz="4000" dirty="0" smtClean="0">
                <a:solidFill>
                  <a:schemeClr val="bg1"/>
                </a:solidFill>
              </a:rPr>
              <a:t>&gt;</a:t>
            </a:r>
          </a:p>
          <a:p>
            <a:pPr algn="ctr"/>
            <a:r>
              <a:rPr lang="en-GB" sz="4000" dirty="0" smtClean="0">
                <a:solidFill>
                  <a:schemeClr val="bg1"/>
                </a:solidFill>
              </a:rPr>
              <a:t>[ENTER]</a:t>
            </a:r>
          </a:p>
        </p:txBody>
      </p:sp>
    </p:spTree>
    <p:extLst>
      <p:ext uri="{BB962C8B-B14F-4D97-AF65-F5344CB8AC3E}">
        <p14:creationId xmlns:p14="http://schemas.microsoft.com/office/powerpoint/2010/main" val="419512399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929"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0" y="2151727"/>
            <a:ext cx="12192000" cy="2554545"/>
          </a:xfrm>
          <a:prstGeom prst="rect">
            <a:avLst/>
          </a:prstGeom>
          <a:noFill/>
        </p:spPr>
        <p:txBody>
          <a:bodyPr wrap="square" rtlCol="0">
            <a:spAutoFit/>
          </a:bodyPr>
          <a:lstStyle/>
          <a:p>
            <a:pPr algn="ctr"/>
            <a:r>
              <a:rPr lang="en-GB" sz="4000" dirty="0" smtClean="0">
                <a:solidFill>
                  <a:schemeClr val="bg1"/>
                </a:solidFill>
              </a:rPr>
              <a:t>Next enter the email you’re sending to:</a:t>
            </a:r>
          </a:p>
          <a:p>
            <a:pPr algn="ctr"/>
            <a:endParaRPr lang="en-GB" sz="4000" dirty="0" smtClean="0">
              <a:solidFill>
                <a:schemeClr val="bg1"/>
              </a:solidFill>
            </a:endParaRPr>
          </a:p>
          <a:p>
            <a:pPr algn="ctr"/>
            <a:r>
              <a:rPr lang="en-GB" sz="4000" dirty="0">
                <a:solidFill>
                  <a:schemeClr val="bg1"/>
                </a:solidFill>
              </a:rPr>
              <a:t>RCPT TO: </a:t>
            </a:r>
            <a:r>
              <a:rPr lang="en-GB" sz="4000" dirty="0" smtClean="0">
                <a:solidFill>
                  <a:schemeClr val="bg1"/>
                </a:solidFill>
              </a:rPr>
              <a:t>&lt;youremail@my365.dmu.ac.uk&gt;</a:t>
            </a:r>
          </a:p>
          <a:p>
            <a:pPr algn="ctr"/>
            <a:r>
              <a:rPr lang="en-GB" sz="4000" dirty="0" smtClean="0">
                <a:solidFill>
                  <a:schemeClr val="bg1"/>
                </a:solidFill>
              </a:rPr>
              <a:t>[ENTER]</a:t>
            </a:r>
          </a:p>
        </p:txBody>
      </p:sp>
    </p:spTree>
    <p:extLst>
      <p:ext uri="{BB962C8B-B14F-4D97-AF65-F5344CB8AC3E}">
        <p14:creationId xmlns:p14="http://schemas.microsoft.com/office/powerpoint/2010/main" val="133818474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929"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0" y="1843950"/>
            <a:ext cx="12192000" cy="3170099"/>
          </a:xfrm>
          <a:prstGeom prst="rect">
            <a:avLst/>
          </a:prstGeom>
          <a:noFill/>
        </p:spPr>
        <p:txBody>
          <a:bodyPr wrap="square" rtlCol="0">
            <a:spAutoFit/>
          </a:bodyPr>
          <a:lstStyle/>
          <a:p>
            <a:pPr algn="ctr"/>
            <a:r>
              <a:rPr lang="en-GB" sz="4000" dirty="0" smtClean="0">
                <a:solidFill>
                  <a:schemeClr val="bg1"/>
                </a:solidFill>
              </a:rPr>
              <a:t>Now we want the server to know this is the email content:</a:t>
            </a:r>
          </a:p>
          <a:p>
            <a:pPr algn="ctr"/>
            <a:endParaRPr lang="en-GB" sz="4000" dirty="0" smtClean="0">
              <a:solidFill>
                <a:schemeClr val="bg1"/>
              </a:solidFill>
            </a:endParaRPr>
          </a:p>
          <a:p>
            <a:pPr algn="ctr"/>
            <a:r>
              <a:rPr lang="en-GB" sz="4000" dirty="0" smtClean="0">
                <a:solidFill>
                  <a:schemeClr val="bg1"/>
                </a:solidFill>
              </a:rPr>
              <a:t>DATA</a:t>
            </a:r>
          </a:p>
          <a:p>
            <a:pPr algn="ctr"/>
            <a:r>
              <a:rPr lang="en-GB" sz="4000" dirty="0" smtClean="0">
                <a:solidFill>
                  <a:schemeClr val="bg1"/>
                </a:solidFill>
              </a:rPr>
              <a:t>[ENTER]</a:t>
            </a:r>
          </a:p>
        </p:txBody>
      </p:sp>
    </p:spTree>
    <p:extLst>
      <p:ext uri="{BB962C8B-B14F-4D97-AF65-F5344CB8AC3E}">
        <p14:creationId xmlns:p14="http://schemas.microsoft.com/office/powerpoint/2010/main" val="174093925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929"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0" y="3075057"/>
            <a:ext cx="12192000" cy="707886"/>
          </a:xfrm>
          <a:prstGeom prst="rect">
            <a:avLst/>
          </a:prstGeom>
          <a:noFill/>
        </p:spPr>
        <p:txBody>
          <a:bodyPr wrap="square" rtlCol="0">
            <a:spAutoFit/>
          </a:bodyPr>
          <a:lstStyle/>
          <a:p>
            <a:pPr algn="ctr"/>
            <a:r>
              <a:rPr lang="en-GB" sz="4000" dirty="0" smtClean="0">
                <a:solidFill>
                  <a:schemeClr val="bg1"/>
                </a:solidFill>
              </a:rPr>
              <a:t>Now enter </a:t>
            </a:r>
            <a:r>
              <a:rPr lang="en-GB" sz="4000" smtClean="0">
                <a:solidFill>
                  <a:schemeClr val="bg1"/>
                </a:solidFill>
              </a:rPr>
              <a:t>the content of the email</a:t>
            </a:r>
            <a:endParaRPr lang="en-GB" sz="4000" dirty="0" smtClean="0">
              <a:solidFill>
                <a:schemeClr val="bg1"/>
              </a:solidFill>
            </a:endParaRPr>
          </a:p>
        </p:txBody>
      </p:sp>
    </p:spTree>
    <p:extLst>
      <p:ext uri="{BB962C8B-B14F-4D97-AF65-F5344CB8AC3E}">
        <p14:creationId xmlns:p14="http://schemas.microsoft.com/office/powerpoint/2010/main" val="271077994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929"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0" y="1843950"/>
            <a:ext cx="12192000" cy="2554545"/>
          </a:xfrm>
          <a:prstGeom prst="rect">
            <a:avLst/>
          </a:prstGeom>
          <a:noFill/>
        </p:spPr>
        <p:txBody>
          <a:bodyPr wrap="square" rtlCol="0">
            <a:spAutoFit/>
          </a:bodyPr>
          <a:lstStyle/>
          <a:p>
            <a:pPr algn="ctr"/>
            <a:r>
              <a:rPr lang="en-GB" sz="4000" dirty="0" smtClean="0">
                <a:solidFill>
                  <a:schemeClr val="bg1"/>
                </a:solidFill>
              </a:rPr>
              <a:t>When you’re done type:</a:t>
            </a:r>
          </a:p>
          <a:p>
            <a:pPr algn="ctr"/>
            <a:endParaRPr lang="en-GB" sz="4000" dirty="0" smtClean="0">
              <a:solidFill>
                <a:schemeClr val="bg1"/>
              </a:solidFill>
            </a:endParaRPr>
          </a:p>
          <a:p>
            <a:pPr algn="ctr"/>
            <a:r>
              <a:rPr lang="en-GB" sz="4000" dirty="0" smtClean="0">
                <a:solidFill>
                  <a:schemeClr val="bg1"/>
                </a:solidFill>
              </a:rPr>
              <a:t>.</a:t>
            </a:r>
          </a:p>
          <a:p>
            <a:pPr algn="ctr"/>
            <a:r>
              <a:rPr lang="en-GB" sz="4000" dirty="0" smtClean="0">
                <a:solidFill>
                  <a:schemeClr val="bg1"/>
                </a:solidFill>
              </a:rPr>
              <a:t>[ENTER]</a:t>
            </a:r>
          </a:p>
        </p:txBody>
      </p:sp>
    </p:spTree>
    <p:extLst>
      <p:ext uri="{BB962C8B-B14F-4D97-AF65-F5344CB8AC3E}">
        <p14:creationId xmlns:p14="http://schemas.microsoft.com/office/powerpoint/2010/main" val="282432758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929"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0" y="1843950"/>
            <a:ext cx="12192000" cy="2554545"/>
          </a:xfrm>
          <a:prstGeom prst="rect">
            <a:avLst/>
          </a:prstGeom>
          <a:noFill/>
        </p:spPr>
        <p:txBody>
          <a:bodyPr wrap="square" rtlCol="0">
            <a:spAutoFit/>
          </a:bodyPr>
          <a:lstStyle/>
          <a:p>
            <a:pPr algn="ctr"/>
            <a:r>
              <a:rPr lang="en-GB" sz="4000" dirty="0" smtClean="0">
                <a:solidFill>
                  <a:schemeClr val="bg1"/>
                </a:solidFill>
              </a:rPr>
              <a:t>Then to exit telnet</a:t>
            </a:r>
          </a:p>
          <a:p>
            <a:pPr algn="ctr"/>
            <a:endParaRPr lang="en-GB" sz="4000" dirty="0" smtClean="0">
              <a:solidFill>
                <a:schemeClr val="bg1"/>
              </a:solidFill>
            </a:endParaRPr>
          </a:p>
          <a:p>
            <a:pPr algn="ctr"/>
            <a:r>
              <a:rPr lang="en-GB" sz="4000" dirty="0" smtClean="0">
                <a:solidFill>
                  <a:schemeClr val="bg1"/>
                </a:solidFill>
              </a:rPr>
              <a:t>quit</a:t>
            </a:r>
          </a:p>
          <a:p>
            <a:pPr algn="ctr"/>
            <a:r>
              <a:rPr lang="en-GB" sz="4000" dirty="0" smtClean="0">
                <a:solidFill>
                  <a:schemeClr val="bg1"/>
                </a:solidFill>
              </a:rPr>
              <a:t>[ENTER]</a:t>
            </a:r>
          </a:p>
        </p:txBody>
      </p:sp>
    </p:spTree>
    <p:extLst>
      <p:ext uri="{BB962C8B-B14F-4D97-AF65-F5344CB8AC3E}">
        <p14:creationId xmlns:p14="http://schemas.microsoft.com/office/powerpoint/2010/main" val="182393789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929"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0" y="3075057"/>
            <a:ext cx="12192000" cy="707886"/>
          </a:xfrm>
          <a:prstGeom prst="rect">
            <a:avLst/>
          </a:prstGeom>
          <a:noFill/>
        </p:spPr>
        <p:txBody>
          <a:bodyPr wrap="square" rtlCol="0">
            <a:spAutoFit/>
          </a:bodyPr>
          <a:lstStyle/>
          <a:p>
            <a:pPr algn="ctr"/>
            <a:r>
              <a:rPr lang="en-GB" sz="4000" smtClean="0">
                <a:solidFill>
                  <a:schemeClr val="bg1"/>
                </a:solidFill>
              </a:rPr>
              <a:t>Check your emails </a:t>
            </a:r>
            <a:r>
              <a:rPr lang="en-GB" sz="4000" smtClean="0">
                <a:solidFill>
                  <a:schemeClr val="bg1"/>
                </a:solidFill>
                <a:sym typeface="Wingdings"/>
              </a:rPr>
              <a:t>;)</a:t>
            </a:r>
            <a:endParaRPr lang="en-GB" sz="4000" dirty="0" smtClean="0">
              <a:solidFill>
                <a:schemeClr val="bg1"/>
              </a:solidFill>
            </a:endParaRPr>
          </a:p>
        </p:txBody>
      </p:sp>
    </p:spTree>
    <p:extLst>
      <p:ext uri="{BB962C8B-B14F-4D97-AF65-F5344CB8AC3E}">
        <p14:creationId xmlns:p14="http://schemas.microsoft.com/office/powerpoint/2010/main" val="203223608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929"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8" name="Content Placeholder 2"/>
          <p:cNvSpPr txBox="1">
            <a:spLocks/>
          </p:cNvSpPr>
          <p:nvPr/>
        </p:nvSpPr>
        <p:spPr>
          <a:xfrm>
            <a:off x="4054959" y="168314"/>
            <a:ext cx="5156200" cy="475456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400" dirty="0" smtClean="0">
                <a:solidFill>
                  <a:schemeClr val="bg1"/>
                </a:solidFill>
              </a:rPr>
              <a:t>In the command line type 		“telnet mail5.dmu.ac.uk 25”                 to connect to the mail server on port 25</a:t>
            </a:r>
          </a:p>
          <a:p>
            <a:r>
              <a:rPr lang="en-GB" sz="2400" dirty="0" smtClean="0">
                <a:solidFill>
                  <a:schemeClr val="bg1"/>
                </a:solidFill>
              </a:rPr>
              <a:t>Type “EHLO dmu.ac.uk”, press enter</a:t>
            </a:r>
          </a:p>
          <a:p>
            <a:r>
              <a:rPr lang="en-GB" sz="2400" dirty="0" smtClean="0">
                <a:solidFill>
                  <a:schemeClr val="bg1"/>
                </a:solidFill>
              </a:rPr>
              <a:t>Type “MAIL FROM: &lt;fakeemail@whatever.com&gt;”, press enter</a:t>
            </a:r>
          </a:p>
          <a:p>
            <a:r>
              <a:rPr lang="en-GB" sz="2400" dirty="0" smtClean="0">
                <a:solidFill>
                  <a:schemeClr val="bg1"/>
                </a:solidFill>
              </a:rPr>
              <a:t>Type “RCPT TO: &lt;youremail@my365.dmu.ac.uk&gt;”, press enter</a:t>
            </a:r>
          </a:p>
          <a:p>
            <a:r>
              <a:rPr lang="en-GB" sz="2400" dirty="0" smtClean="0">
                <a:solidFill>
                  <a:schemeClr val="bg1"/>
                </a:solidFill>
              </a:rPr>
              <a:t>Type “DATA”, press enter</a:t>
            </a:r>
          </a:p>
          <a:p>
            <a:r>
              <a:rPr lang="en-GB" sz="2400" dirty="0" smtClean="0">
                <a:solidFill>
                  <a:schemeClr val="bg1"/>
                </a:solidFill>
              </a:rPr>
              <a:t>Enter anything you want to be in your email</a:t>
            </a:r>
          </a:p>
          <a:p>
            <a:r>
              <a:rPr lang="en-GB" sz="2400" dirty="0" smtClean="0">
                <a:solidFill>
                  <a:schemeClr val="bg1"/>
                </a:solidFill>
              </a:rPr>
              <a:t>Type “.” and then press enter</a:t>
            </a:r>
          </a:p>
          <a:p>
            <a:r>
              <a:rPr lang="en-GB" sz="2400" dirty="0" smtClean="0">
                <a:solidFill>
                  <a:schemeClr val="bg1"/>
                </a:solidFill>
              </a:rPr>
              <a:t>Type “quit” and press enter to exit the telnet session</a:t>
            </a:r>
          </a:p>
          <a:p>
            <a:endParaRPr lang="en-GB" sz="2400" dirty="0">
              <a:solidFill>
                <a:schemeClr val="bg1"/>
              </a:solidFill>
            </a:endParaRPr>
          </a:p>
        </p:txBody>
      </p:sp>
    </p:spTree>
    <p:extLst>
      <p:ext uri="{BB962C8B-B14F-4D97-AF65-F5344CB8AC3E}">
        <p14:creationId xmlns:p14="http://schemas.microsoft.com/office/powerpoint/2010/main" val="365143446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929"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0" y="3075057"/>
            <a:ext cx="12192000" cy="707886"/>
          </a:xfrm>
          <a:prstGeom prst="rect">
            <a:avLst/>
          </a:prstGeom>
          <a:noFill/>
        </p:spPr>
        <p:txBody>
          <a:bodyPr wrap="square" rtlCol="0">
            <a:spAutoFit/>
          </a:bodyPr>
          <a:lstStyle/>
          <a:p>
            <a:pPr algn="ctr"/>
            <a:r>
              <a:rPr lang="en-GB" sz="4000" dirty="0" smtClean="0">
                <a:solidFill>
                  <a:schemeClr val="bg1"/>
                </a:solidFill>
              </a:rPr>
              <a:t>Script Demo!</a:t>
            </a:r>
          </a:p>
        </p:txBody>
      </p:sp>
    </p:spTree>
    <p:extLst>
      <p:ext uri="{BB962C8B-B14F-4D97-AF65-F5344CB8AC3E}">
        <p14:creationId xmlns:p14="http://schemas.microsoft.com/office/powerpoint/2010/main" val="316133891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0" y="130625"/>
            <a:ext cx="12192000" cy="1015663"/>
          </a:xfrm>
          <a:prstGeom prst="rect">
            <a:avLst/>
          </a:prstGeom>
          <a:noFill/>
        </p:spPr>
        <p:txBody>
          <a:bodyPr wrap="square" rtlCol="0">
            <a:spAutoFit/>
          </a:bodyPr>
          <a:lstStyle/>
          <a:p>
            <a:pPr algn="ctr"/>
            <a:r>
              <a:rPr lang="en-GB" sz="6000" dirty="0" smtClean="0">
                <a:ln>
                  <a:solidFill>
                    <a:schemeClr val="tx1"/>
                  </a:solidFill>
                </a:ln>
                <a:solidFill>
                  <a:schemeClr val="bg1"/>
                </a:solidFill>
                <a:latin typeface="Krungthep" charset="-34"/>
                <a:ea typeface="Krungthep" charset="-34"/>
                <a:cs typeface="Krungthep" charset="-34"/>
              </a:rPr>
              <a:t>Treasurer: </a:t>
            </a:r>
            <a:r>
              <a:rPr lang="en-GB" sz="6000" dirty="0" smtClean="0">
                <a:ln>
                  <a:solidFill>
                    <a:schemeClr val="tx1"/>
                  </a:solidFill>
                </a:ln>
                <a:solidFill>
                  <a:schemeClr val="bg1"/>
                </a:solidFill>
                <a:latin typeface="Krungthep" charset="-34"/>
                <a:ea typeface="Krungthep" charset="-34"/>
                <a:cs typeface="Krungthep" charset="-34"/>
              </a:rPr>
              <a:t>Arron</a:t>
            </a:r>
            <a:endParaRPr lang="en-US" sz="6000" dirty="0">
              <a:ln>
                <a:solidFill>
                  <a:schemeClr val="tx1"/>
                </a:solidFill>
              </a:ln>
              <a:solidFill>
                <a:schemeClr val="bg1"/>
              </a:solidFill>
              <a:latin typeface="Krungthep" charset="-34"/>
              <a:ea typeface="Krungthep" charset="-34"/>
              <a:cs typeface="Krungthep" charset="-34"/>
            </a:endParaRPr>
          </a:p>
        </p:txBody>
      </p:sp>
    </p:spTree>
    <p:extLst>
      <p:ext uri="{BB962C8B-B14F-4D97-AF65-F5344CB8AC3E}">
        <p14:creationId xmlns:p14="http://schemas.microsoft.com/office/powerpoint/2010/main" val="139749805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929"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40494" y="644685"/>
            <a:ext cx="6566977" cy="5489993"/>
          </a:xfrm>
          <a:prstGeom prst="rect">
            <a:avLst/>
          </a:prstGeom>
        </p:spPr>
      </p:pic>
    </p:spTree>
    <p:extLst>
      <p:ext uri="{BB962C8B-B14F-4D97-AF65-F5344CB8AC3E}">
        <p14:creationId xmlns:p14="http://schemas.microsoft.com/office/powerpoint/2010/main" val="293848418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0" y="130625"/>
            <a:ext cx="12192000" cy="1015663"/>
          </a:xfrm>
          <a:prstGeom prst="rect">
            <a:avLst/>
          </a:prstGeom>
          <a:noFill/>
        </p:spPr>
        <p:txBody>
          <a:bodyPr wrap="square" rtlCol="0">
            <a:spAutoFit/>
          </a:bodyPr>
          <a:lstStyle/>
          <a:p>
            <a:pPr algn="ctr"/>
            <a:r>
              <a:rPr lang="en-US" sz="6000" dirty="0" smtClean="0">
                <a:ln>
                  <a:solidFill>
                    <a:schemeClr val="tx1"/>
                  </a:solidFill>
                </a:ln>
                <a:solidFill>
                  <a:schemeClr val="bg1"/>
                </a:solidFill>
                <a:latin typeface="Krungthep" charset="-34"/>
                <a:ea typeface="Krungthep" charset="-34"/>
                <a:cs typeface="Krungthep" charset="-34"/>
              </a:rPr>
              <a:t>Secretary</a:t>
            </a:r>
            <a:r>
              <a:rPr lang="en-US" sz="6000" dirty="0" smtClean="0">
                <a:ln>
                  <a:solidFill>
                    <a:schemeClr val="tx1"/>
                  </a:solidFill>
                </a:ln>
                <a:solidFill>
                  <a:schemeClr val="bg1"/>
                </a:solidFill>
                <a:latin typeface="Krungthep" charset="-34"/>
                <a:ea typeface="Krungthep" charset="-34"/>
                <a:cs typeface="Krungthep" charset="-34"/>
              </a:rPr>
              <a:t>: Harrison </a:t>
            </a:r>
            <a:endParaRPr lang="en-US" sz="6000" dirty="0">
              <a:ln>
                <a:solidFill>
                  <a:schemeClr val="tx1"/>
                </a:solidFill>
              </a:ln>
              <a:solidFill>
                <a:schemeClr val="bg1"/>
              </a:solidFill>
              <a:latin typeface="Krungthep" charset="-34"/>
              <a:ea typeface="Krungthep" charset="-34"/>
              <a:cs typeface="Krungthep" charset="-34"/>
            </a:endParaRPr>
          </a:p>
        </p:txBody>
      </p:sp>
      <p:pic>
        <p:nvPicPr>
          <p:cNvPr id="6" name="Picture 5"/>
          <p:cNvPicPr>
            <a:picLocks noChangeAspect="1"/>
          </p:cNvPicPr>
          <p:nvPr/>
        </p:nvPicPr>
        <p:blipFill>
          <a:blip r:embed="rId4"/>
          <a:stretch>
            <a:fillRect/>
          </a:stretch>
        </p:blipFill>
        <p:spPr>
          <a:xfrm>
            <a:off x="3873500" y="1206500"/>
            <a:ext cx="4445000" cy="4445000"/>
          </a:xfrm>
          <a:prstGeom prst="rect">
            <a:avLst/>
          </a:prstGeom>
        </p:spPr>
      </p:pic>
    </p:spTree>
    <p:extLst>
      <p:ext uri="{BB962C8B-B14F-4D97-AF65-F5344CB8AC3E}">
        <p14:creationId xmlns:p14="http://schemas.microsoft.com/office/powerpoint/2010/main" val="183808215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0" y="130625"/>
            <a:ext cx="12192000" cy="1015663"/>
          </a:xfrm>
          <a:prstGeom prst="rect">
            <a:avLst/>
          </a:prstGeom>
          <a:noFill/>
        </p:spPr>
        <p:txBody>
          <a:bodyPr wrap="square" rtlCol="0">
            <a:spAutoFit/>
          </a:bodyPr>
          <a:lstStyle/>
          <a:p>
            <a:pPr algn="ctr"/>
            <a:r>
              <a:rPr lang="en-US" sz="6000" dirty="0" smtClean="0">
                <a:ln>
                  <a:solidFill>
                    <a:schemeClr val="tx1"/>
                  </a:solidFill>
                </a:ln>
                <a:solidFill>
                  <a:schemeClr val="bg1"/>
                </a:solidFill>
                <a:latin typeface="Krungthep" charset="-34"/>
                <a:ea typeface="Krungthep" charset="-34"/>
                <a:cs typeface="Krungthep" charset="-34"/>
              </a:rPr>
              <a:t>Health &amp; Safety: </a:t>
            </a:r>
            <a:r>
              <a:rPr lang="en-US" sz="6000" dirty="0" err="1" smtClean="0">
                <a:ln>
                  <a:solidFill>
                    <a:schemeClr val="tx1"/>
                  </a:solidFill>
                </a:ln>
                <a:solidFill>
                  <a:schemeClr val="bg1"/>
                </a:solidFill>
                <a:latin typeface="Krungthep" charset="-34"/>
                <a:ea typeface="Krungthep" charset="-34"/>
                <a:cs typeface="Krungthep" charset="-34"/>
              </a:rPr>
              <a:t>Derran</a:t>
            </a:r>
            <a:r>
              <a:rPr lang="en-US" sz="6000" dirty="0" smtClean="0">
                <a:ln>
                  <a:solidFill>
                    <a:schemeClr val="tx1"/>
                  </a:solidFill>
                </a:ln>
                <a:solidFill>
                  <a:schemeClr val="bg1"/>
                </a:solidFill>
                <a:latin typeface="Krungthep" charset="-34"/>
                <a:ea typeface="Krungthep" charset="-34"/>
                <a:cs typeface="Krungthep" charset="-34"/>
              </a:rPr>
              <a:t> </a:t>
            </a:r>
            <a:endParaRPr lang="en-US" sz="6000" dirty="0">
              <a:ln>
                <a:solidFill>
                  <a:schemeClr val="tx1"/>
                </a:solidFill>
              </a:ln>
              <a:solidFill>
                <a:schemeClr val="bg1"/>
              </a:solidFill>
              <a:latin typeface="Krungthep" charset="-34"/>
              <a:ea typeface="Krungthep" charset="-34"/>
              <a:cs typeface="Krungthep" charset="-34"/>
            </a:endParaRPr>
          </a:p>
        </p:txBody>
      </p:sp>
      <p:pic>
        <p:nvPicPr>
          <p:cNvPr id="2" name="Picture 1"/>
          <p:cNvPicPr>
            <a:picLocks noChangeAspect="1"/>
          </p:cNvPicPr>
          <p:nvPr/>
        </p:nvPicPr>
        <p:blipFill>
          <a:blip r:embed="rId3"/>
          <a:stretch>
            <a:fillRect/>
          </a:stretch>
        </p:blipFill>
        <p:spPr>
          <a:xfrm>
            <a:off x="3873500" y="1206500"/>
            <a:ext cx="4445000" cy="4445000"/>
          </a:xfrm>
          <a:prstGeom prst="rect">
            <a:avLst/>
          </a:prstGeom>
        </p:spPr>
      </p:pic>
    </p:spTree>
    <p:extLst>
      <p:ext uri="{BB962C8B-B14F-4D97-AF65-F5344CB8AC3E}">
        <p14:creationId xmlns:p14="http://schemas.microsoft.com/office/powerpoint/2010/main" val="79828488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0" y="130625"/>
            <a:ext cx="12192000" cy="1015663"/>
          </a:xfrm>
          <a:prstGeom prst="rect">
            <a:avLst/>
          </a:prstGeom>
          <a:noFill/>
        </p:spPr>
        <p:txBody>
          <a:bodyPr wrap="square" rtlCol="0">
            <a:spAutoFit/>
          </a:bodyPr>
          <a:lstStyle/>
          <a:p>
            <a:pPr algn="ctr"/>
            <a:r>
              <a:rPr lang="en-US" sz="6000" dirty="0" smtClean="0">
                <a:ln>
                  <a:solidFill>
                    <a:schemeClr val="tx1"/>
                  </a:solidFill>
                </a:ln>
                <a:solidFill>
                  <a:schemeClr val="bg1"/>
                </a:solidFill>
                <a:latin typeface="Krungthep" charset="-34"/>
                <a:ea typeface="Krungthep" charset="-34"/>
                <a:cs typeface="Krungthep" charset="-34"/>
              </a:rPr>
              <a:t>Social Sec: Julian</a:t>
            </a:r>
            <a:endParaRPr lang="en-US" sz="6000" dirty="0">
              <a:ln>
                <a:solidFill>
                  <a:schemeClr val="tx1"/>
                </a:solidFill>
              </a:ln>
              <a:solidFill>
                <a:schemeClr val="bg1"/>
              </a:solidFill>
              <a:latin typeface="Krungthep" charset="-34"/>
              <a:ea typeface="Krungthep" charset="-34"/>
              <a:cs typeface="Krungthep" charset="-34"/>
            </a:endParaRPr>
          </a:p>
        </p:txBody>
      </p:sp>
      <p:pic>
        <p:nvPicPr>
          <p:cNvPr id="8194" name="Picture 2" descr="Image may contain: 1 person, bridge, sky, ocean, outdoor and wat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51296" y="1249209"/>
            <a:ext cx="5289408" cy="52673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81970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sp>
        <p:nvSpPr>
          <p:cNvPr id="5" name="TextBox 4"/>
          <p:cNvSpPr txBox="1"/>
          <p:nvPr/>
        </p:nvSpPr>
        <p:spPr>
          <a:xfrm>
            <a:off x="0" y="2705725"/>
            <a:ext cx="12192000" cy="1446550"/>
          </a:xfrm>
          <a:prstGeom prst="rect">
            <a:avLst/>
          </a:prstGeom>
          <a:noFill/>
        </p:spPr>
        <p:txBody>
          <a:bodyPr wrap="square" rtlCol="0">
            <a:spAutoFit/>
          </a:bodyPr>
          <a:lstStyle/>
          <a:p>
            <a:pPr algn="ctr"/>
            <a:r>
              <a:rPr lang="en-GB" sz="8800" dirty="0" smtClean="0">
                <a:ln>
                  <a:solidFill>
                    <a:schemeClr val="tx1"/>
                  </a:solidFill>
                </a:ln>
                <a:solidFill>
                  <a:schemeClr val="bg1"/>
                </a:solidFill>
                <a:latin typeface="Krungthep" charset="-34"/>
                <a:ea typeface="Krungthep" charset="-34"/>
                <a:cs typeface="Krungthep" charset="-34"/>
              </a:rPr>
              <a:t>Capture The Flags</a:t>
            </a:r>
            <a:endParaRPr lang="en-US" sz="8800" dirty="0">
              <a:ln>
                <a:solidFill>
                  <a:schemeClr val="tx1"/>
                </a:solidFill>
              </a:ln>
              <a:solidFill>
                <a:schemeClr val="bg1"/>
              </a:solidFill>
              <a:latin typeface="Krungthep" charset="-34"/>
              <a:ea typeface="Krungthep" charset="-34"/>
              <a:cs typeface="Krungthep" charset="-34"/>
            </a:endParaRPr>
          </a:p>
        </p:txBody>
      </p:sp>
    </p:spTree>
    <p:extLst>
      <p:ext uri="{BB962C8B-B14F-4D97-AF65-F5344CB8AC3E}">
        <p14:creationId xmlns:p14="http://schemas.microsoft.com/office/powerpoint/2010/main" val="14745681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gradFill>
            <a:gsLst>
              <a:gs pos="0">
                <a:srgbClr val="000000"/>
              </a:gs>
              <a:gs pos="74000">
                <a:srgbClr val="3A3A3A"/>
              </a:gs>
              <a:gs pos="83000">
                <a:srgbClr val="3A3A3A"/>
              </a:gs>
              <a:gs pos="100000">
                <a:srgbClr val="3A3A3A"/>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38330" y="5233940"/>
            <a:ext cx="1171968" cy="1365943"/>
          </a:xfrm>
          <a:prstGeom prst="rect">
            <a:avLst/>
          </a:prstGeom>
        </p:spPr>
      </p:pic>
      <p:pic>
        <p:nvPicPr>
          <p:cNvPr id="2" name="Picture 1"/>
          <p:cNvPicPr>
            <a:picLocks noChangeAspect="1"/>
          </p:cNvPicPr>
          <p:nvPr/>
        </p:nvPicPr>
        <p:blipFill>
          <a:blip r:embed="rId4"/>
          <a:stretch>
            <a:fillRect/>
          </a:stretch>
        </p:blipFill>
        <p:spPr>
          <a:xfrm>
            <a:off x="1524000" y="0"/>
            <a:ext cx="9144000" cy="6858000"/>
          </a:xfrm>
          <a:prstGeom prst="rect">
            <a:avLst/>
          </a:prstGeom>
        </p:spPr>
      </p:pic>
    </p:spTree>
    <p:extLst>
      <p:ext uri="{BB962C8B-B14F-4D97-AF65-F5344CB8AC3E}">
        <p14:creationId xmlns:p14="http://schemas.microsoft.com/office/powerpoint/2010/main" val="77931469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4155</TotalTime>
  <Words>493</Words>
  <Application>Microsoft Office PowerPoint</Application>
  <PresentationFormat>Custom</PresentationFormat>
  <Paragraphs>147</Paragraphs>
  <Slides>40</Slides>
  <Notes>36</Notes>
  <HiddenSlides>0</HiddenSlides>
  <MMClips>0</MMClips>
  <ScaleCrop>false</ScaleCrop>
  <HeadingPairs>
    <vt:vector size="4" baseType="variant">
      <vt:variant>
        <vt:lpstr>Theme</vt:lpstr>
      </vt:variant>
      <vt:variant>
        <vt:i4>1</vt:i4>
      </vt:variant>
      <vt:variant>
        <vt:lpstr>Slide Titles</vt:lpstr>
      </vt:variant>
      <vt:variant>
        <vt:i4>40</vt:i4>
      </vt:variant>
    </vt:vector>
  </HeadingPairs>
  <TitlesOfParts>
    <vt:vector size="4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Chris</cp:lastModifiedBy>
  <cp:revision>57</cp:revision>
  <dcterms:created xsi:type="dcterms:W3CDTF">2018-05-13T11:45:40Z</dcterms:created>
  <dcterms:modified xsi:type="dcterms:W3CDTF">2018-10-04T15:43:59Z</dcterms:modified>
</cp:coreProperties>
</file>

<file path=docProps/thumbnail.jpeg>
</file>